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81" r:id="rId3"/>
  </p:sldMasterIdLst>
  <p:notesMasterIdLst>
    <p:notesMasterId r:id="rId21"/>
  </p:notesMasterIdLst>
  <p:sldIdLst>
    <p:sldId id="257" r:id="rId4"/>
    <p:sldId id="261" r:id="rId5"/>
    <p:sldId id="262" r:id="rId6"/>
    <p:sldId id="277" r:id="rId7"/>
    <p:sldId id="264" r:id="rId8"/>
    <p:sldId id="265" r:id="rId9"/>
    <p:sldId id="270" r:id="rId10"/>
    <p:sldId id="266" r:id="rId11"/>
    <p:sldId id="268" r:id="rId12"/>
    <p:sldId id="269" r:id="rId13"/>
    <p:sldId id="271" r:id="rId14"/>
    <p:sldId id="272" r:id="rId15"/>
    <p:sldId id="274" r:id="rId16"/>
    <p:sldId id="276" r:id="rId17"/>
    <p:sldId id="278" r:id="rId18"/>
    <p:sldId id="281" r:id="rId19"/>
    <p:sldId id="28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5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3E2F9-174D-4869-B669-B0565BB5103A}" type="datetimeFigureOut">
              <a:rPr lang="ru-RU" smtClean="0"/>
              <a:t>03.02.15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69569-43D0-4A03-8BBD-1474AF409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5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484" cy="457834"/>
          </a:xfrm>
          <a:prstGeom prst="rect">
            <a:avLst/>
          </a:prstGeom>
        </p:spPr>
        <p:txBody>
          <a:bodyPr lIns="91221" tIns="45610" rIns="91221" bIns="45610"/>
          <a:lstStyle/>
          <a:p>
            <a:pPr>
              <a:defRPr/>
            </a:pPr>
            <a:r>
              <a:rPr lang="en-US" dirty="0" smtClean="0"/>
              <a:t>Knock Down Storage-Related Sales Barriers to Virtualization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2009 DataCore Software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D3EC-2D8A-4522-B97E-1C15EFB4A69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1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20</a:t>
            </a:r>
            <a:r>
              <a:rPr lang="en-US" baseline="0" dirty="0" smtClean="0"/>
              <a:t> years ago, we had local attached disks in all servers. That resulted in islands of storage and poor utilization.</a:t>
            </a:r>
          </a:p>
          <a:p>
            <a:pPr lvl="0"/>
            <a:r>
              <a:rPr lang="en-US" baseline="0" dirty="0" smtClean="0"/>
              <a:t>So we moved to shared storage with SAN and NAS arrays. That improved the TCO, but these boxes have become a large part of the IT cost.</a:t>
            </a:r>
          </a:p>
          <a:p>
            <a:pPr lvl="0"/>
            <a:r>
              <a:rPr lang="en-US" baseline="0" dirty="0" smtClean="0"/>
              <a:t>Today, we’re finding new and innovative types of storage being built.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We’re seeing server flash become viable in terms of cost.</a:t>
            </a:r>
          </a:p>
          <a:p>
            <a:pPr lvl="0"/>
            <a:r>
              <a:rPr lang="en-US" baseline="0" dirty="0" smtClean="0"/>
              <a:t>The cost of rotating media continues to plummet.</a:t>
            </a:r>
          </a:p>
          <a:p>
            <a:pPr lvl="0"/>
            <a:r>
              <a:rPr lang="en-US" baseline="0" dirty="0" smtClean="0"/>
              <a:t>We find we have abundant cpu cycles in those servers so we can implement higher level functionality in software instead of firmware.</a:t>
            </a:r>
          </a:p>
          <a:p>
            <a:pPr lvl="0"/>
            <a:r>
              <a:rPr lang="en-US" baseline="0" dirty="0" smtClean="0"/>
              <a:t>We’re seeing hyper-converged solutions that simplify the consumption of storage.</a:t>
            </a:r>
          </a:p>
          <a:p>
            <a:pPr lvl="0"/>
            <a:r>
              <a:rPr lang="en-US" baseline="0" dirty="0" smtClean="0"/>
              <a:t>And, finally, we’re seeing object storage and cloud economics also significantly impact the overall cost of storage.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03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2660690-B5C7-4D92-A576-5C8216469B3D}" type="datetime2">
              <a:rPr lang="en-US" smtClean="0"/>
              <a:pPr>
                <a:defRPr/>
              </a:pPr>
              <a:t>Вторник, 3 Февраль 15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2011 DataCore Software Corp. –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7B48E-5E34-457F-B966-5066F12D06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24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AD1113"/>
                </a:solidFill>
              </a:rPr>
              <a:t>Трансформация </a:t>
            </a:r>
            <a:r>
              <a:rPr lang="en-US" sz="1200" dirty="0" smtClean="0">
                <a:solidFill>
                  <a:srgbClr val="AD1113"/>
                </a:solidFill>
              </a:rPr>
              <a:t>DAS, Flash &amp; SSD </a:t>
            </a:r>
            <a:r>
              <a:rPr lang="ru-RU" sz="1200" dirty="0" smtClean="0">
                <a:solidFill>
                  <a:srgbClr val="AD1113"/>
                </a:solidFill>
              </a:rPr>
              <a:t>в</a:t>
            </a:r>
            <a:r>
              <a:rPr lang="en-US" sz="1200" dirty="0" smtClean="0">
                <a:solidFill>
                  <a:srgbClr val="AD1113"/>
                </a:solidFill>
              </a:rPr>
              <a:t> Virtual SAN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Запуск в качестве виртуальной машины на любом сервере приложений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/>
              <a:t>Объединение локальных ресурсов хранения сервера – для совместного использования с другими узлами</a:t>
            </a:r>
            <a:endParaRPr lang="en-US" sz="1200" dirty="0" smtClean="0"/>
          </a:p>
          <a:p>
            <a:pPr marL="0" indent="0" algn="l">
              <a:spcBef>
                <a:spcPts val="600"/>
              </a:spcBef>
              <a:buFont typeface="Wingdings" panose="05000000000000000000" pitchFamily="2" charset="2"/>
              <a:buNone/>
            </a:pPr>
            <a:endParaRPr lang="ru-RU" sz="1200" dirty="0" smtClean="0"/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 smtClean="0"/>
              <a:t>10х увеличение производительности</a:t>
            </a:r>
            <a:endParaRPr lang="en-US" sz="1200" dirty="0" smtClean="0"/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 smtClean="0"/>
              <a:t>Совместный доступ к </a:t>
            </a:r>
            <a:r>
              <a:rPr lang="en-US" sz="1200" dirty="0" smtClean="0"/>
              <a:t>Flash</a:t>
            </a:r>
            <a:r>
              <a:rPr lang="ru-RU" sz="1200" dirty="0" smtClean="0"/>
              <a:t>-картам</a:t>
            </a:r>
            <a:r>
              <a:rPr lang="en-US" sz="1200" dirty="0" smtClean="0"/>
              <a:t> </a:t>
            </a:r>
            <a:r>
              <a:rPr lang="ru-RU" sz="1200" dirty="0" smtClean="0"/>
              <a:t>от других серверов приложений</a:t>
            </a:r>
            <a:endParaRPr lang="en-US" sz="1200" dirty="0" smtClean="0"/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200" dirty="0" smtClean="0"/>
              <a:t>Auto-tier </a:t>
            </a:r>
            <a:r>
              <a:rPr lang="ru-RU" sz="1200" dirty="0" smtClean="0"/>
              <a:t>между</a:t>
            </a:r>
            <a:r>
              <a:rPr lang="en-US" sz="1200" dirty="0" smtClean="0"/>
              <a:t> flash </a:t>
            </a:r>
            <a:r>
              <a:rPr lang="ru-RU" sz="1200" dirty="0" smtClean="0"/>
              <a:t>и</a:t>
            </a:r>
            <a:r>
              <a:rPr lang="en-US" sz="1200" dirty="0" smtClean="0"/>
              <a:t> </a:t>
            </a:r>
            <a:r>
              <a:rPr lang="ru-RU" sz="1200" dirty="0" smtClean="0"/>
              <a:t>дисками</a:t>
            </a:r>
            <a:endParaRPr lang="en-US" sz="1200" dirty="0" smtClean="0"/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 smtClean="0"/>
              <a:t>Доступ к ресурсам хранения всех серверов в кластере</a:t>
            </a:r>
            <a:endParaRPr lang="en-US" sz="1200" dirty="0" smtClean="0"/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200" dirty="0" smtClean="0"/>
              <a:t>Ускорение работы приложений</a:t>
            </a:r>
            <a:r>
              <a:rPr lang="en-US" sz="1200" dirty="0" smtClean="0"/>
              <a:t> </a:t>
            </a:r>
            <a:r>
              <a:rPr lang="ru-RU" sz="1200" dirty="0" smtClean="0"/>
              <a:t>– ОЗУ в качестве быстрого кэша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0A097C7-C4AB-4A3F-AB5F-2A3463D4F44E}" type="datetime2">
              <a:rPr lang="en-US" smtClean="0"/>
              <a:pPr>
                <a:defRPr/>
              </a:pPr>
              <a:t>Вторник, 3 Февраль 15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</a:rPr>
              <a:t>Copyright © 2011 DataCore Software Corp. –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F637C-A132-4406-A8B0-63F39B8526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6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0A097C7-C4AB-4A3F-AB5F-2A3463D4F44E}" type="datetime2">
              <a:rPr lang="en-US" smtClean="0"/>
              <a:pPr>
                <a:defRPr/>
              </a:pPr>
              <a:t>Вторник, 3 Февраль 15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</a:rPr>
              <a:t>Copyright © 2011 DataCore Software Corp. –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F637C-A132-4406-A8B0-63F39B85261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68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0A097C7-C4AB-4A3F-AB5F-2A3463D4F44E}" type="datetime2">
              <a:rPr lang="en-US" smtClean="0"/>
              <a:pPr>
                <a:defRPr/>
              </a:pPr>
              <a:t>Вторник, 3 Февраль 15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Copyright © 2011 DataCore Software Corp. – All Rights Reserved.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F637C-A132-4406-A8B0-63F39B8526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3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2660690-B5C7-4D92-A576-5C8216469B3D}" type="datetime2">
              <a:rPr lang="en-US" smtClean="0"/>
              <a:pPr>
                <a:defRPr/>
              </a:pPr>
              <a:t>Вторник, 3 Февраль 15 г.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2011 DataCore Software Corp. –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7B48E-5E34-457F-B966-5066F12D06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4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64-13D9-4513-AD1D-290732BABC8D}" type="datetimeFigureOut">
              <a:rPr lang="ru-RU" smtClean="0"/>
              <a:t>03.02.15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64-13D9-4513-AD1D-290732BABC8D}" type="datetimeFigureOut">
              <a:rPr lang="ru-RU" smtClean="0"/>
              <a:t>03.02.15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19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64-13D9-4513-AD1D-290732BABC8D}" type="datetimeFigureOut">
              <a:rPr lang="ru-RU" smtClean="0"/>
              <a:t>03.02.15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73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itle-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116" y="7938"/>
            <a:ext cx="12194117" cy="6859588"/>
          </a:xfrm>
          <a:prstGeom prst="rect">
            <a:avLst/>
          </a:prstGeom>
          <a:noFill/>
        </p:spPr>
      </p:pic>
      <p:sp>
        <p:nvSpPr>
          <p:cNvPr id="5" name="Title Placeholder 1"/>
          <p:cNvSpPr>
            <a:spLocks noGrp="1"/>
          </p:cNvSpPr>
          <p:nvPr userDrawn="1">
            <p:ph type="title" hasCustomPrompt="1"/>
          </p:nvPr>
        </p:nvSpPr>
        <p:spPr>
          <a:xfrm>
            <a:off x="722685" y="1776419"/>
            <a:ext cx="8657168" cy="178435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667" b="1" kern="1200" baseline="0" dirty="0">
                <a:solidFill>
                  <a:srgbClr val="DA1D08"/>
                </a:solidFill>
                <a:latin typeface="+mj-lt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22691" y="3660776"/>
            <a:ext cx="6701367" cy="1030288"/>
          </a:xfr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Click to edit sub-title</a:t>
            </a:r>
            <a:endParaRPr lang="en-US" dirty="0"/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781685"/>
            <a:ext cx="5292436" cy="809105"/>
          </a:xfrm>
          <a:prstGeom prst="rect">
            <a:avLst/>
          </a:prstGeom>
        </p:spPr>
      </p:pic>
      <p:pic>
        <p:nvPicPr>
          <p:cNvPr id="11" name="Picture 10" descr="foote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3840"/>
            <a:ext cx="1219200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3780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713"/>
            <a:ext cx="10947400" cy="4601805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buSzPct val="65000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E344-3251-4491-87FD-9E7FE3066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95277"/>
            <a:ext cx="10972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680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3388"/>
            <a:ext cx="10972800" cy="100965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839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9" y="1364877"/>
            <a:ext cx="10947401" cy="5158756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buSzPct val="65000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7546"/>
            <a:ext cx="10972800" cy="669921"/>
          </a:xfrm>
          <a:prstGeom prst="rect">
            <a:avLst/>
          </a:prstGeom>
        </p:spPr>
        <p:txBody>
          <a:bodyPr/>
          <a:lstStyle>
            <a:lvl1pPr algn="l">
              <a:defRPr sz="3467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1219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itle-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6" y="7938"/>
            <a:ext cx="12194117" cy="6859588"/>
          </a:xfrm>
          <a:prstGeom prst="rect">
            <a:avLst/>
          </a:prstGeom>
          <a:noFill/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22685" y="1776419"/>
            <a:ext cx="8657168" cy="178435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667" b="1" kern="1200" baseline="0" dirty="0">
                <a:solidFill>
                  <a:srgbClr val="DA1D08"/>
                </a:solidFill>
                <a:latin typeface="+mj-lt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22691" y="3660776"/>
            <a:ext cx="6701367" cy="1030288"/>
          </a:xfr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Click to edit sub-title</a:t>
            </a:r>
            <a:endParaRPr lang="en-US" dirty="0"/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781685"/>
            <a:ext cx="5292436" cy="809105"/>
          </a:xfrm>
          <a:prstGeom prst="rect">
            <a:avLst/>
          </a:prstGeom>
        </p:spPr>
      </p:pic>
      <p:pic>
        <p:nvPicPr>
          <p:cNvPr id="11" name="Picture 10" descr="foot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3840"/>
            <a:ext cx="1219200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73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Master separation page-0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5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6693" y="979493"/>
            <a:ext cx="7255935" cy="2614612"/>
          </a:xfrm>
        </p:spPr>
        <p:txBody>
          <a:bodyPr anchor="b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itchFamily="-72" charset="2"/>
              <a:buNone/>
              <a:defRPr lang="en-US" sz="4667" b="1" kern="1200" baseline="0" dirty="0">
                <a:solidFill>
                  <a:srgbClr val="DA1D08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857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9" y="1364877"/>
            <a:ext cx="10947401" cy="5158756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buSzPct val="65000"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7546"/>
            <a:ext cx="10972800" cy="669921"/>
          </a:xfrm>
          <a:prstGeom prst="rect">
            <a:avLst/>
          </a:prstGeom>
        </p:spPr>
        <p:txBody>
          <a:bodyPr/>
          <a:lstStyle>
            <a:lvl1pPr algn="l">
              <a:defRPr sz="34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5291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193" y="1362457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defRPr sz="3200"/>
            </a:lvl2pPr>
            <a:lvl3pPr>
              <a:defRPr sz="2667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3" y="1362457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defRPr sz="3200"/>
            </a:lvl2pPr>
            <a:lvl3pPr>
              <a:defRPr sz="2667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69879"/>
            <a:ext cx="10972800" cy="5767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678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64-13D9-4513-AD1D-290732BABC8D}" type="datetimeFigureOut">
              <a:rPr lang="ru-RU" smtClean="0"/>
              <a:t>03.02.15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47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gg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16254"/>
            <a:ext cx="10972800" cy="6496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1"/>
          </p:nvPr>
        </p:nvSpPr>
        <p:spPr>
          <a:xfrm>
            <a:off x="4572001" y="1877939"/>
            <a:ext cx="6985009" cy="3816427"/>
          </a:xfrm>
        </p:spPr>
        <p:txBody>
          <a:bodyPr wrap="square" anchor="t" anchorCtr="0">
            <a:noAutofit/>
          </a:bodyPr>
          <a:lstStyle>
            <a:lvl1pPr>
              <a:defRPr sz="2667"/>
            </a:lvl1pPr>
            <a:lvl2pPr>
              <a:defRPr sz="2133">
                <a:solidFill>
                  <a:schemeClr val="bg2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2"/>
          </p:nvPr>
        </p:nvSpPr>
        <p:spPr>
          <a:xfrm>
            <a:off x="611130" y="662518"/>
            <a:ext cx="10989245" cy="603249"/>
          </a:xfrm>
        </p:spPr>
        <p:txBody>
          <a:bodyPr wrap="square" anchor="t" anchorCtr="0">
            <a:noAutofit/>
          </a:bodyPr>
          <a:lstStyle>
            <a:lvl1pPr marL="0" indent="0">
              <a:buFontTx/>
              <a:buNone/>
              <a:defRPr sz="2667"/>
            </a:lvl1pPr>
            <a:lvl2pPr>
              <a:defRPr sz="2133">
                <a:solidFill>
                  <a:schemeClr val="bg2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8" name="Straight Connector 7"/>
          <p:cNvCxnSpPr>
            <a:cxnSpLocks noChangeAspect="1"/>
          </p:cNvCxnSpPr>
          <p:nvPr/>
        </p:nvCxnSpPr>
        <p:spPr>
          <a:xfrm rot="16200000">
            <a:off x="1844621" y="3858433"/>
            <a:ext cx="42672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rgbClr val="DA1D0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7287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95280"/>
            <a:ext cx="10972800" cy="52881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2"/>
          </p:nvPr>
        </p:nvSpPr>
        <p:spPr>
          <a:xfrm>
            <a:off x="611130" y="760759"/>
            <a:ext cx="10989245" cy="504464"/>
          </a:xfrm>
        </p:spPr>
        <p:txBody>
          <a:bodyPr wrap="square" anchor="t" anchorCtr="0">
            <a:noAutofit/>
          </a:bodyPr>
          <a:lstStyle>
            <a:lvl1pPr marL="0" indent="0">
              <a:buFontTx/>
              <a:buNone/>
              <a:defRPr sz="2667"/>
            </a:lvl1pPr>
            <a:lvl2pPr>
              <a:defRPr sz="2133">
                <a:solidFill>
                  <a:schemeClr val="bg2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61648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3388"/>
            <a:ext cx="10972800" cy="100965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775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itle-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6" y="7938"/>
            <a:ext cx="12194117" cy="6859588"/>
          </a:xfrm>
          <a:prstGeom prst="rect">
            <a:avLst/>
          </a:prstGeom>
          <a:noFill/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3833" y="1776419"/>
            <a:ext cx="8657168" cy="178435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667" b="1" kern="1200" baseline="0" dirty="0">
                <a:solidFill>
                  <a:srgbClr val="DA1D08"/>
                </a:solidFill>
                <a:latin typeface="+mj-lt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6" descr="logo"/>
          <p:cNvPicPr>
            <a:picLocks noChangeAspect="1" noChangeArrowheads="1"/>
          </p:cNvPicPr>
          <p:nvPr/>
        </p:nvPicPr>
        <p:blipFill rotWithShape="1">
          <a:blip r:embed="rId3"/>
          <a:srcRect r="47535"/>
          <a:stretch/>
        </p:blipFill>
        <p:spPr bwMode="auto">
          <a:xfrm>
            <a:off x="747185" y="889002"/>
            <a:ext cx="2500363" cy="741273"/>
          </a:xfrm>
          <a:prstGeom prst="rect">
            <a:avLst/>
          </a:prstGeom>
          <a:noFill/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3839" y="3660776"/>
            <a:ext cx="6701367" cy="1030288"/>
          </a:xfr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667" b="0" kern="1200" baseline="0" dirty="0">
                <a:solidFill>
                  <a:srgbClr val="000000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 lvl="0"/>
            <a:r>
              <a:rPr lang="en-US" dirty="0" smtClean="0"/>
              <a:t>Click to add contact information or other ‘leave behind’ text.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" y="6657979"/>
            <a:ext cx="12192000" cy="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4904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Main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8963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Slide - 1 Title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3044" y="1839783"/>
            <a:ext cx="5384800" cy="4537735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211044" y="1839783"/>
            <a:ext cx="5384800" cy="4537735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95277"/>
            <a:ext cx="10972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282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713"/>
            <a:ext cx="10947400" cy="4601805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buSzPct val="65000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E344-3251-4491-87FD-9E7FE3066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95277"/>
            <a:ext cx="10972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20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3388"/>
            <a:ext cx="10972800" cy="100965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80763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9" y="1364877"/>
            <a:ext cx="10947401" cy="5158756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buSzPct val="65000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7546"/>
            <a:ext cx="10972800" cy="669921"/>
          </a:xfrm>
          <a:prstGeom prst="rect">
            <a:avLst/>
          </a:prstGeom>
        </p:spPr>
        <p:txBody>
          <a:bodyPr/>
          <a:lstStyle>
            <a:lvl1pPr algn="l">
              <a:defRPr sz="3467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9958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itle-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6" y="7938"/>
            <a:ext cx="12194117" cy="6859588"/>
          </a:xfrm>
          <a:prstGeom prst="rect">
            <a:avLst/>
          </a:prstGeom>
          <a:noFill/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22685" y="1776419"/>
            <a:ext cx="8657168" cy="178435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667" b="1" kern="1200" baseline="0" dirty="0">
                <a:solidFill>
                  <a:srgbClr val="DA1D08"/>
                </a:solidFill>
                <a:latin typeface="+mj-lt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22691" y="3660776"/>
            <a:ext cx="6701367" cy="1030288"/>
          </a:xfr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 smtClean="0"/>
              <a:t>Click to edit sub-title</a:t>
            </a:r>
            <a:endParaRPr lang="en-US" dirty="0"/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781685"/>
            <a:ext cx="5292436" cy="809105"/>
          </a:xfrm>
          <a:prstGeom prst="rect">
            <a:avLst/>
          </a:prstGeom>
        </p:spPr>
      </p:pic>
      <p:pic>
        <p:nvPicPr>
          <p:cNvPr id="11" name="Picture 10" descr="foot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3840"/>
            <a:ext cx="12192000" cy="26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363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64-13D9-4513-AD1D-290732BABC8D}" type="datetimeFigureOut">
              <a:rPr lang="ru-RU" smtClean="0"/>
              <a:t>03.02.15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76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8" descr="Master separation page-0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5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6693" y="979493"/>
            <a:ext cx="7255935" cy="2614612"/>
          </a:xfrm>
        </p:spPr>
        <p:txBody>
          <a:bodyPr anchor="b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 typeface="Wingdings" pitchFamily="-72" charset="2"/>
              <a:buNone/>
              <a:defRPr lang="en-US" sz="4667" b="1" kern="1200" baseline="0" dirty="0">
                <a:solidFill>
                  <a:srgbClr val="DA1D08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04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9" y="1364877"/>
            <a:ext cx="10947401" cy="5158756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buSzPct val="65000"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7546"/>
            <a:ext cx="10972800" cy="669921"/>
          </a:xfrm>
          <a:prstGeom prst="rect">
            <a:avLst/>
          </a:prstGeom>
        </p:spPr>
        <p:txBody>
          <a:bodyPr/>
          <a:lstStyle>
            <a:lvl1pPr algn="l">
              <a:defRPr sz="34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8681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193" y="1362457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defRPr sz="3200"/>
            </a:lvl2pPr>
            <a:lvl3pPr>
              <a:defRPr sz="2667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3" y="1362457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defRPr sz="3200"/>
            </a:lvl2pPr>
            <a:lvl3pPr>
              <a:defRPr sz="2667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69879"/>
            <a:ext cx="10972800" cy="57678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5757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gg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16254"/>
            <a:ext cx="10972800" cy="6496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1"/>
          </p:nvPr>
        </p:nvSpPr>
        <p:spPr>
          <a:xfrm>
            <a:off x="4572001" y="1877939"/>
            <a:ext cx="6985009" cy="3816427"/>
          </a:xfrm>
        </p:spPr>
        <p:txBody>
          <a:bodyPr wrap="square" anchor="t" anchorCtr="0">
            <a:noAutofit/>
          </a:bodyPr>
          <a:lstStyle>
            <a:lvl1pPr>
              <a:defRPr sz="2667"/>
            </a:lvl1pPr>
            <a:lvl2pPr>
              <a:defRPr sz="2133">
                <a:solidFill>
                  <a:schemeClr val="bg2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idx="12"/>
          </p:nvPr>
        </p:nvSpPr>
        <p:spPr>
          <a:xfrm>
            <a:off x="611130" y="662518"/>
            <a:ext cx="10989245" cy="603249"/>
          </a:xfrm>
        </p:spPr>
        <p:txBody>
          <a:bodyPr wrap="square" anchor="t" anchorCtr="0">
            <a:noAutofit/>
          </a:bodyPr>
          <a:lstStyle>
            <a:lvl1pPr marL="0" indent="0">
              <a:buFontTx/>
              <a:buNone/>
              <a:defRPr sz="2667"/>
            </a:lvl1pPr>
            <a:lvl2pPr>
              <a:defRPr sz="2133">
                <a:solidFill>
                  <a:schemeClr val="bg2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8" name="Straight Connector 7"/>
          <p:cNvCxnSpPr>
            <a:cxnSpLocks noChangeAspect="1"/>
          </p:cNvCxnSpPr>
          <p:nvPr/>
        </p:nvCxnSpPr>
        <p:spPr>
          <a:xfrm rot="16200000">
            <a:off x="1844621" y="3858433"/>
            <a:ext cx="42672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rgbClr val="DA1D08">
                    <a:alpha val="0"/>
                  </a:srgb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4786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95280"/>
            <a:ext cx="10972800" cy="52881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2"/>
          </p:nvPr>
        </p:nvSpPr>
        <p:spPr>
          <a:xfrm>
            <a:off x="611130" y="760759"/>
            <a:ext cx="10989245" cy="504464"/>
          </a:xfrm>
        </p:spPr>
        <p:txBody>
          <a:bodyPr wrap="square" anchor="t" anchorCtr="0">
            <a:noAutofit/>
          </a:bodyPr>
          <a:lstStyle>
            <a:lvl1pPr marL="0" indent="0">
              <a:buFontTx/>
              <a:buNone/>
              <a:defRPr sz="2667"/>
            </a:lvl1pPr>
            <a:lvl2pPr>
              <a:defRPr sz="2133">
                <a:solidFill>
                  <a:schemeClr val="bg2"/>
                </a:solidFill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475163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3388"/>
            <a:ext cx="10972800" cy="100965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668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itle-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6" y="7938"/>
            <a:ext cx="12194117" cy="6859588"/>
          </a:xfrm>
          <a:prstGeom prst="rect">
            <a:avLst/>
          </a:prstGeom>
          <a:noFill/>
        </p:spPr>
      </p:pic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3833" y="1776419"/>
            <a:ext cx="8657168" cy="1784351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667" b="1" kern="1200" baseline="0" dirty="0">
                <a:solidFill>
                  <a:srgbClr val="DA1D08"/>
                </a:solidFill>
                <a:latin typeface="+mj-lt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8" name="Picture 6" descr="logo"/>
          <p:cNvPicPr>
            <a:picLocks noChangeAspect="1" noChangeArrowheads="1"/>
          </p:cNvPicPr>
          <p:nvPr/>
        </p:nvPicPr>
        <p:blipFill rotWithShape="1">
          <a:blip r:embed="rId3"/>
          <a:srcRect r="47535"/>
          <a:stretch/>
        </p:blipFill>
        <p:spPr bwMode="auto">
          <a:xfrm>
            <a:off x="747185" y="889002"/>
            <a:ext cx="2500363" cy="741273"/>
          </a:xfrm>
          <a:prstGeom prst="rect">
            <a:avLst/>
          </a:prstGeom>
          <a:noFill/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3839" y="3660776"/>
            <a:ext cx="6701367" cy="1030288"/>
          </a:xfr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667" b="0" kern="1200" baseline="0" dirty="0">
                <a:solidFill>
                  <a:srgbClr val="000000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 lvl="0"/>
            <a:r>
              <a:rPr lang="en-US" dirty="0" smtClean="0"/>
              <a:t>Click to add contact information or other ‘leave behind’ text.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" y="6657979"/>
            <a:ext cx="12192000" cy="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225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Main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6520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Slide - 1 Title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23044" y="1839783"/>
            <a:ext cx="5384800" cy="4537735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211044" y="1839783"/>
            <a:ext cx="5384800" cy="4537735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95277"/>
            <a:ext cx="10972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9626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713"/>
            <a:ext cx="10947400" cy="4601805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buSzPct val="65000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E344-3251-4491-87FD-9E7FE3066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09600" y="295277"/>
            <a:ext cx="109728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DA291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742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64-13D9-4513-AD1D-290732BABC8D}" type="datetimeFigureOut">
              <a:rPr lang="ru-RU" smtClean="0"/>
              <a:t>03.02.15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461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3388"/>
            <a:ext cx="10972800" cy="100965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5578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9" y="1364877"/>
            <a:ext cx="10947401" cy="5158756"/>
          </a:xfrm>
          <a:prstGeom prst="rect">
            <a:avLst/>
          </a:prstGeom>
        </p:spPr>
        <p:txBody>
          <a:bodyPr/>
          <a:lstStyle>
            <a:lvl1pPr>
              <a:defRPr sz="3333"/>
            </a:lvl1pPr>
            <a:lvl2pPr>
              <a:buSzPct val="65000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27546"/>
            <a:ext cx="10972800" cy="669921"/>
          </a:xfrm>
          <a:prstGeom prst="rect">
            <a:avLst/>
          </a:prstGeom>
        </p:spPr>
        <p:txBody>
          <a:bodyPr/>
          <a:lstStyle>
            <a:lvl1pPr algn="l">
              <a:defRPr sz="3467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3580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64-13D9-4513-AD1D-290732BABC8D}" type="datetimeFigureOut">
              <a:rPr lang="ru-RU" smtClean="0"/>
              <a:t>03.02.15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7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64-13D9-4513-AD1D-290732BABC8D}" type="datetimeFigureOut">
              <a:rPr lang="ru-RU" smtClean="0"/>
              <a:t>03.02.15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0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64-13D9-4513-AD1D-290732BABC8D}" type="datetimeFigureOut">
              <a:rPr lang="ru-RU" smtClean="0"/>
              <a:t>03.02.15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1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64-13D9-4513-AD1D-290732BABC8D}" type="datetimeFigureOut">
              <a:rPr lang="ru-RU" smtClean="0"/>
              <a:t>03.02.15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9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0A64-13D9-4513-AD1D-290732BABC8D}" type="datetimeFigureOut">
              <a:rPr lang="ru-RU" smtClean="0"/>
              <a:t>03.02.15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0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theme" Target="../theme/theme2.xml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theme" Target="../theme/theme3.xml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0A64-13D9-4513-AD1D-290732BABC8D}" type="datetimeFigureOut">
              <a:rPr lang="ru-RU" smtClean="0"/>
              <a:t>03.02.15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3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Master internal page-01-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82028" y="2530932"/>
            <a:ext cx="7222067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594784" y="1802191"/>
            <a:ext cx="11006667" cy="45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2888386" y="717552"/>
            <a:ext cx="246280" cy="4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9" rIns="121917" bIns="60959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400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7105" y="6645278"/>
            <a:ext cx="254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r">
              <a:defRPr sz="1067">
                <a:solidFill>
                  <a:schemeClr val="bg2"/>
                </a:solidFill>
              </a:defRPr>
            </a:lvl1pPr>
          </a:lstStyle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149824" y="6605501"/>
            <a:ext cx="69003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defRPr/>
            </a:pPr>
            <a:r>
              <a:rPr lang="en-US" sz="800" dirty="0">
                <a:solidFill>
                  <a:schemeClr val="bg2"/>
                </a:solidFill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</a:rPr>
              <a:t>2014 </a:t>
            </a:r>
            <a:r>
              <a:rPr lang="en-US" sz="800" dirty="0">
                <a:solidFill>
                  <a:schemeClr val="bg2"/>
                </a:solidFill>
              </a:rPr>
              <a:t>DataCore Software Corp. – All Rights Reserved.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68818" y="6599424"/>
            <a:ext cx="1163531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95277"/>
            <a:ext cx="10972800" cy="102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8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DA1D08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67" b="1">
          <a:solidFill>
            <a:srgbClr val="DA1D08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67" b="1">
          <a:solidFill>
            <a:srgbClr val="DA1D08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67" b="1">
          <a:solidFill>
            <a:srgbClr val="DA1D08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67" b="1">
          <a:solidFill>
            <a:srgbClr val="DA1D08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5pPr>
      <a:lvl6pPr marL="609570" algn="l" rtl="0" eaLnBrk="1" fontAlgn="base" hangingPunct="1">
        <a:spcBef>
          <a:spcPct val="0"/>
        </a:spcBef>
        <a:spcAft>
          <a:spcPct val="0"/>
        </a:spcAft>
        <a:defRPr sz="4133">
          <a:solidFill>
            <a:schemeClr val="bg1"/>
          </a:solidFill>
          <a:latin typeface="Arial" charset="0"/>
        </a:defRPr>
      </a:lvl6pPr>
      <a:lvl7pPr marL="1219139" algn="l" rtl="0" eaLnBrk="1" fontAlgn="base" hangingPunct="1">
        <a:spcBef>
          <a:spcPct val="0"/>
        </a:spcBef>
        <a:spcAft>
          <a:spcPct val="0"/>
        </a:spcAft>
        <a:defRPr sz="4133">
          <a:solidFill>
            <a:schemeClr val="bg1"/>
          </a:solidFill>
          <a:latin typeface="Arial" charset="0"/>
        </a:defRPr>
      </a:lvl7pPr>
      <a:lvl8pPr marL="1828709" algn="l" rtl="0" eaLnBrk="1" fontAlgn="base" hangingPunct="1">
        <a:spcBef>
          <a:spcPct val="0"/>
        </a:spcBef>
        <a:spcAft>
          <a:spcPct val="0"/>
        </a:spcAft>
        <a:defRPr sz="4133">
          <a:solidFill>
            <a:schemeClr val="bg1"/>
          </a:solidFill>
          <a:latin typeface="Arial" charset="0"/>
        </a:defRPr>
      </a:lvl8pPr>
      <a:lvl9pPr marL="2438278" algn="l" rtl="0" eaLnBrk="1" fontAlgn="base" hangingPunct="1">
        <a:spcBef>
          <a:spcPct val="0"/>
        </a:spcBef>
        <a:spcAft>
          <a:spcPct val="0"/>
        </a:spcAft>
        <a:defRPr sz="4133">
          <a:solidFill>
            <a:schemeClr val="bg1"/>
          </a:solidFill>
          <a:latin typeface="Arial" charset="0"/>
        </a:defRPr>
      </a:lvl9pPr>
    </p:titleStyle>
    <p:bodyStyle>
      <a:lvl1pPr marL="457177" indent="-457177" algn="l" rtl="0" eaLnBrk="1" fontAlgn="base" hangingPunct="1">
        <a:spcBef>
          <a:spcPct val="20000"/>
        </a:spcBef>
        <a:spcAft>
          <a:spcPct val="0"/>
        </a:spcAft>
        <a:buClr>
          <a:srgbClr val="DA1D08"/>
        </a:buClr>
        <a:buSzPct val="125000"/>
        <a:buFont typeface="Wingdings" pitchFamily="-72" charset="2"/>
        <a:buChar char="§"/>
        <a:defRPr sz="4133" b="1" kern="1200">
          <a:solidFill>
            <a:srgbClr val="595959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990551" indent="-380982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65000"/>
        <a:buFont typeface="Arial" pitchFamily="-72" charset="0"/>
        <a:buChar char="►"/>
        <a:defRPr sz="3333" b="1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523923" indent="-304784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pitchFamily="-72" charset="0"/>
        <a:buChar char="•"/>
        <a:defRPr b="1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2133493" indent="-304784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pitchFamily="-72" charset="0"/>
        <a:buChar char="–"/>
        <a:defRPr b="1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743063" indent="-304784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pitchFamily="-72" charset="0"/>
        <a:buChar char="»"/>
        <a:defRPr b="1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Master internal page-01-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82028" y="2530932"/>
            <a:ext cx="7222067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594784" y="1802191"/>
            <a:ext cx="11006667" cy="45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2888386" y="717552"/>
            <a:ext cx="246280" cy="4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9" rIns="121917" bIns="60959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2400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7105" y="6645278"/>
            <a:ext cx="2540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algn="r">
              <a:defRPr sz="1067">
                <a:solidFill>
                  <a:schemeClr val="bg2"/>
                </a:solidFill>
              </a:defRPr>
            </a:lvl1pPr>
          </a:lstStyle>
          <a:p>
            <a:fld id="{95644C6A-3582-4CDF-8A41-38362B13B1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149824" y="6605501"/>
            <a:ext cx="690033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0000"/>
              <a:defRPr/>
            </a:pPr>
            <a:r>
              <a:rPr lang="en-US" sz="800" dirty="0">
                <a:solidFill>
                  <a:schemeClr val="bg2"/>
                </a:solidFill>
              </a:rPr>
              <a:t>Copyright © </a:t>
            </a:r>
            <a:r>
              <a:rPr lang="en-US" sz="800" dirty="0" smtClean="0">
                <a:solidFill>
                  <a:schemeClr val="bg2"/>
                </a:solidFill>
              </a:rPr>
              <a:t>2014 </a:t>
            </a:r>
            <a:r>
              <a:rPr lang="en-US" sz="800" dirty="0">
                <a:solidFill>
                  <a:schemeClr val="bg2"/>
                </a:solidFill>
              </a:rPr>
              <a:t>DataCore Software Corp. – All Rights Reserved.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68818" y="6599424"/>
            <a:ext cx="11635316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95277"/>
            <a:ext cx="10972800" cy="102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0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DA1D08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667" b="1">
          <a:solidFill>
            <a:srgbClr val="DA1D08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667" b="1">
          <a:solidFill>
            <a:srgbClr val="DA1D08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667" b="1">
          <a:solidFill>
            <a:srgbClr val="DA1D08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667" b="1">
          <a:solidFill>
            <a:srgbClr val="DA1D08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5pPr>
      <a:lvl6pPr marL="609570" algn="l" rtl="0" eaLnBrk="1" fontAlgn="base" hangingPunct="1">
        <a:spcBef>
          <a:spcPct val="0"/>
        </a:spcBef>
        <a:spcAft>
          <a:spcPct val="0"/>
        </a:spcAft>
        <a:defRPr sz="4133">
          <a:solidFill>
            <a:schemeClr val="bg1"/>
          </a:solidFill>
          <a:latin typeface="Arial" charset="0"/>
        </a:defRPr>
      </a:lvl6pPr>
      <a:lvl7pPr marL="1219139" algn="l" rtl="0" eaLnBrk="1" fontAlgn="base" hangingPunct="1">
        <a:spcBef>
          <a:spcPct val="0"/>
        </a:spcBef>
        <a:spcAft>
          <a:spcPct val="0"/>
        </a:spcAft>
        <a:defRPr sz="4133">
          <a:solidFill>
            <a:schemeClr val="bg1"/>
          </a:solidFill>
          <a:latin typeface="Arial" charset="0"/>
        </a:defRPr>
      </a:lvl7pPr>
      <a:lvl8pPr marL="1828709" algn="l" rtl="0" eaLnBrk="1" fontAlgn="base" hangingPunct="1">
        <a:spcBef>
          <a:spcPct val="0"/>
        </a:spcBef>
        <a:spcAft>
          <a:spcPct val="0"/>
        </a:spcAft>
        <a:defRPr sz="4133">
          <a:solidFill>
            <a:schemeClr val="bg1"/>
          </a:solidFill>
          <a:latin typeface="Arial" charset="0"/>
        </a:defRPr>
      </a:lvl8pPr>
      <a:lvl9pPr marL="2438278" algn="l" rtl="0" eaLnBrk="1" fontAlgn="base" hangingPunct="1">
        <a:spcBef>
          <a:spcPct val="0"/>
        </a:spcBef>
        <a:spcAft>
          <a:spcPct val="0"/>
        </a:spcAft>
        <a:defRPr sz="4133">
          <a:solidFill>
            <a:schemeClr val="bg1"/>
          </a:solidFill>
          <a:latin typeface="Arial" charset="0"/>
        </a:defRPr>
      </a:lvl9pPr>
    </p:titleStyle>
    <p:bodyStyle>
      <a:lvl1pPr marL="457177" indent="-457177" algn="l" rtl="0" eaLnBrk="1" fontAlgn="base" hangingPunct="1">
        <a:spcBef>
          <a:spcPct val="20000"/>
        </a:spcBef>
        <a:spcAft>
          <a:spcPct val="0"/>
        </a:spcAft>
        <a:buClr>
          <a:srgbClr val="DA1D08"/>
        </a:buClr>
        <a:buSzPct val="125000"/>
        <a:buFont typeface="Wingdings" pitchFamily="-72" charset="2"/>
        <a:buChar char="§"/>
        <a:defRPr sz="4133" b="1" kern="1200">
          <a:solidFill>
            <a:srgbClr val="595959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990551" indent="-380982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SzPct val="65000"/>
        <a:buFont typeface="Arial" pitchFamily="-72" charset="0"/>
        <a:buChar char="►"/>
        <a:defRPr sz="3333" b="1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523923" indent="-304784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pitchFamily="-72" charset="0"/>
        <a:buChar char="•"/>
        <a:defRPr b="1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2133493" indent="-304784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pitchFamily="-72" charset="0"/>
        <a:buChar char="–"/>
        <a:defRPr b="1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743063" indent="-304784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pitchFamily="-72" charset="0"/>
        <a:buChar char="»"/>
        <a:defRPr b="1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5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76.png"/><Relationship Id="rId23" Type="http://schemas.openxmlformats.org/officeDocument/2006/relationships/image" Target="../media/image77.emf"/><Relationship Id="rId24" Type="http://schemas.openxmlformats.org/officeDocument/2006/relationships/image" Target="../media/image78.emf"/><Relationship Id="rId25" Type="http://schemas.openxmlformats.org/officeDocument/2006/relationships/image" Target="../media/image79.emf"/><Relationship Id="rId26" Type="http://schemas.openxmlformats.org/officeDocument/2006/relationships/image" Target="../media/image80.emf"/><Relationship Id="rId27" Type="http://schemas.openxmlformats.org/officeDocument/2006/relationships/image" Target="../media/image81.emf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13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75.png"/><Relationship Id="rId19" Type="http://schemas.openxmlformats.org/officeDocument/2006/relationships/image" Target="../media/image37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20" Type="http://schemas.openxmlformats.org/officeDocument/2006/relationships/image" Target="../media/image90.png"/><Relationship Id="rId21" Type="http://schemas.openxmlformats.org/officeDocument/2006/relationships/image" Target="../media/image91.jpeg"/><Relationship Id="rId22" Type="http://schemas.openxmlformats.org/officeDocument/2006/relationships/image" Target="../media/image92.jpeg"/><Relationship Id="rId23" Type="http://schemas.openxmlformats.org/officeDocument/2006/relationships/image" Target="../media/image93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82.jpeg"/><Relationship Id="rId13" Type="http://schemas.openxmlformats.org/officeDocument/2006/relationships/image" Target="../media/image83.jpeg"/><Relationship Id="rId14" Type="http://schemas.openxmlformats.org/officeDocument/2006/relationships/image" Target="../media/image84.jpeg"/><Relationship Id="rId15" Type="http://schemas.openxmlformats.org/officeDocument/2006/relationships/image" Target="../media/image85.jpeg"/><Relationship Id="rId16" Type="http://schemas.openxmlformats.org/officeDocument/2006/relationships/image" Target="../media/image86.jpeg"/><Relationship Id="rId17" Type="http://schemas.openxmlformats.org/officeDocument/2006/relationships/image" Target="../media/image87.jpeg"/><Relationship Id="rId18" Type="http://schemas.openxmlformats.org/officeDocument/2006/relationships/image" Target="../media/image88.jpeg"/><Relationship Id="rId19" Type="http://schemas.openxmlformats.org/officeDocument/2006/relationships/image" Target="../media/image89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9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23.gif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8301" y="2485358"/>
            <a:ext cx="10095563" cy="825443"/>
          </a:xfrm>
        </p:spPr>
        <p:txBody>
          <a:bodyPr/>
          <a:lstStyle/>
          <a:p>
            <a:pPr algn="r"/>
            <a:r>
              <a:rPr lang="en-US" sz="4800" dirty="0" err="1" smtClean="0"/>
              <a:t>SANsymphony</a:t>
            </a:r>
            <a:r>
              <a:rPr lang="en-US" sz="4800" i="1" dirty="0"/>
              <a:t>™</a:t>
            </a:r>
            <a:r>
              <a:rPr lang="en-US" sz="4800" dirty="0"/>
              <a:t>-V10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22689" y="3381630"/>
            <a:ext cx="10881175" cy="945671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К</a:t>
            </a:r>
            <a:r>
              <a:rPr lang="ru-RU" b="1" i="1" dirty="0" smtClean="0"/>
              <a:t>ак </a:t>
            </a:r>
            <a:r>
              <a:rPr lang="ru-RU" b="1" i="1" dirty="0"/>
              <a:t>сэкономить на СХД без потерь в функциональности и производительности</a:t>
            </a:r>
            <a:endParaRPr lang="en-US" b="1" i="1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946077" y="3523287"/>
            <a:ext cx="276881" cy="1148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5264869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3" y="3210714"/>
            <a:ext cx="5724525" cy="291804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3203" y="-39166"/>
            <a:ext cx="10885173" cy="116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ru-RU" sz="3200" b="1" dirty="0">
                <a:solidFill>
                  <a:srgbClr val="CF11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MS Failover Cluster </a:t>
            </a:r>
            <a:r>
              <a:rPr lang="ru-RU" altLang="ru-RU" sz="3200" b="1" dirty="0">
                <a:solidFill>
                  <a:srgbClr val="CF11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или </a:t>
            </a:r>
            <a:r>
              <a:rPr lang="en-US" altLang="ru-RU" sz="3200" b="1" dirty="0">
                <a:solidFill>
                  <a:srgbClr val="CF11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MS SQL Cluster</a:t>
            </a:r>
            <a:r>
              <a:rPr lang="ru-RU" altLang="ru-RU" sz="3200" b="1" dirty="0">
                <a:solidFill>
                  <a:srgbClr val="CF11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endParaRPr lang="ru-RU" altLang="ru-RU" sz="3200" b="1" dirty="0" smtClean="0">
              <a:solidFill>
                <a:srgbClr val="CF111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CF11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</a:t>
            </a:r>
            <a:r>
              <a:rPr lang="ru-RU" altLang="ru-RU" sz="3200" b="1" dirty="0">
                <a:solidFill>
                  <a:srgbClr val="CF111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внутренних дисках серверов</a:t>
            </a:r>
            <a:endParaRPr lang="en-US" altLang="ru-RU" sz="3200" b="1" dirty="0">
              <a:solidFill>
                <a:srgbClr val="CF111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63" y="1853902"/>
            <a:ext cx="5724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архитектуре </a:t>
            </a:r>
            <a:r>
              <a:rPr lang="en-US" dirty="0" err="1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DataCore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 Failover Cluster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быть развернут </a:t>
            </a:r>
            <a:r>
              <a:rPr lang="ru-RU" u="sng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использования общего хранилища </a:t>
            </a:r>
            <a:r>
              <a:rPr lang="en-U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(используя внутренние диски серверов) или с использованием </a:t>
            </a:r>
            <a:r>
              <a:rPr lang="en-U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JBOD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728" y="1126435"/>
            <a:ext cx="5819775" cy="35433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196212" y="1313645"/>
            <a:ext cx="8234" cy="5105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209615" y="521859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Полная реализацией архитектуры - </a:t>
            </a:r>
            <a:r>
              <a:rPr lang="en-US" dirty="0" err="1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DataCore</a:t>
            </a:r>
            <a:r>
              <a:rPr lang="en-U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Unified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Storage</a:t>
            </a:r>
            <a:r>
              <a:rPr lang="ru-RU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позволяет в полной мере использовать возможности </a:t>
            </a:r>
            <a:r>
              <a:rPr lang="en-U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 Server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2012 и </a:t>
            </a:r>
            <a:r>
              <a:rPr lang="en-U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NFS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SMB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CIFS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предоставляя сервис </a:t>
            </a:r>
            <a:r>
              <a:rPr lang="en-US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</a:t>
            </a:r>
            <a:r>
              <a:rPr lang="ru-RU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внешним хостам.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164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Эталонный функционал СХД?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286" y="860618"/>
            <a:ext cx="11741427" cy="578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привязки к аппаратным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вендорам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Однозначный блочный доступ, без «просло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ек» типа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проприетарных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файловых систем или файлов виртуальных машин;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Файловый доступ, причем одновременно с блочным;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Кроссплатформенная синхронная репликация – со свободой выбора аппаратных средств и протоколов подключения;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Иерархическая структура хранения с автоматизированным перераспределением данных по уровням хранения. Необходимо так же учитывать, что три классических уровня недостаточно. Необходимо пять, а лучше десять, чтобы добавить облачное хранилище;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использования ресурсов и управления: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 provisioning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централизованное управление и широкий набор инструментов аналитики и отчетности,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с системами управления инфраструктурой (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 SCOM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vCenter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т.д.);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Многоуровневая защита данных: 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Snapshots, </a:t>
            </a:r>
            <a:r>
              <a:rPr lang="en-US" b="1" u="none" strike="noStrike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Continuous data protection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синхронная репликация и асинхронной репликация для построения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катастрофо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-устойчивого решения;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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 повышения производительности, например, кэширование на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SSD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лучше.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Реально ли все это объединить в одной системе?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154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4567" y="154225"/>
            <a:ext cx="11748649" cy="62650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программная </a:t>
            </a:r>
            <a:r>
              <a:rPr lang="ru-RU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для </a:t>
            </a:r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любых</a:t>
            </a:r>
            <a:r>
              <a:rPr lang="en-US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СХД</a:t>
            </a:r>
            <a:endParaRPr lang="en-US" sz="3200" b="1" dirty="0">
              <a:solidFill>
                <a:srgbClr val="CF11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4612" y="3443922"/>
            <a:ext cx="2509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  <a:ea typeface="ＭＳ Ｐゴシック" pitchFamily="-72" charset="-128"/>
              </a:rPr>
              <a:t>Увеличение </a:t>
            </a:r>
          </a:p>
          <a:p>
            <a:r>
              <a:rPr lang="ru-RU" sz="2000" b="1" dirty="0">
                <a:solidFill>
                  <a:srgbClr val="002060"/>
                </a:solidFill>
                <a:ea typeface="ＭＳ Ｐゴシック" pitchFamily="-72" charset="-128"/>
              </a:rPr>
              <a:t>производительности</a:t>
            </a:r>
            <a:endParaRPr lang="en-US" sz="2000" b="1" dirty="0">
              <a:solidFill>
                <a:srgbClr val="002060"/>
              </a:solidFill>
              <a:ea typeface="ＭＳ Ｐゴシック" pitchFamily="-72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44588" y="4238625"/>
            <a:ext cx="2822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q"/>
              <a:defRPr sz="2000" b="1">
                <a:solidFill>
                  <a:srgbClr val="002060"/>
                </a:solidFill>
                <a:ea typeface="ＭＳ Ｐゴシック" pitchFamily="-72" charset="-128"/>
              </a:defRPr>
            </a:lvl1pPr>
          </a:lstStyle>
          <a:p>
            <a:r>
              <a:rPr lang="ru-RU" dirty="0"/>
              <a:t>Централизация </a:t>
            </a:r>
            <a:r>
              <a:rPr lang="en-US" dirty="0"/>
              <a:t>&amp;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Автоматизация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54612" y="5048695"/>
            <a:ext cx="2378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342900" indent="-342900">
              <a:buClr>
                <a:srgbClr val="C00000"/>
              </a:buClr>
              <a:buFont typeface="Wingdings" panose="05000000000000000000" pitchFamily="2" charset="2"/>
              <a:buChar char="q"/>
              <a:defRPr sz="2000" b="1">
                <a:solidFill>
                  <a:srgbClr val="002060"/>
                </a:solidFill>
                <a:ea typeface="ＭＳ Ｐゴシック" pitchFamily="-72" charset="-128"/>
              </a:defRPr>
            </a:lvl1pPr>
          </a:lstStyle>
          <a:p>
            <a:r>
              <a:rPr lang="ru-RU" dirty="0"/>
              <a:t>Объединение </a:t>
            </a:r>
            <a:r>
              <a:rPr lang="en-US" dirty="0"/>
              <a:t>&amp;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Защита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9306" y="1061789"/>
            <a:ext cx="3578668" cy="2065783"/>
            <a:chOff x="517071" y="1807028"/>
            <a:chExt cx="5422359" cy="2616228"/>
          </a:xfrm>
        </p:grpSpPr>
        <p:pic>
          <p:nvPicPr>
            <p:cNvPr id="16" name="Picture 15" descr="platform4-a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85" y="3888813"/>
              <a:ext cx="1759316" cy="534443"/>
            </a:xfrm>
            <a:prstGeom prst="rect">
              <a:avLst/>
            </a:prstGeom>
          </p:spPr>
        </p:pic>
        <p:pic>
          <p:nvPicPr>
            <p:cNvPr id="17" name="Picture 16" descr="platform4-b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500" y="3661011"/>
              <a:ext cx="1759316" cy="534443"/>
            </a:xfrm>
            <a:prstGeom prst="rect">
              <a:avLst/>
            </a:prstGeom>
          </p:spPr>
        </p:pic>
        <p:pic>
          <p:nvPicPr>
            <p:cNvPr id="18" name="Picture 17" descr="platform4-c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114" y="3407228"/>
              <a:ext cx="1759316" cy="534443"/>
            </a:xfrm>
            <a:prstGeom prst="rect">
              <a:avLst/>
            </a:prstGeom>
          </p:spPr>
        </p:pic>
        <p:pic>
          <p:nvPicPr>
            <p:cNvPr id="11" name="Picture 10" descr="platform3-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571" y="3780971"/>
              <a:ext cx="841300" cy="490971"/>
            </a:xfrm>
            <a:prstGeom prst="rect">
              <a:avLst/>
            </a:prstGeom>
          </p:spPr>
        </p:pic>
        <p:pic>
          <p:nvPicPr>
            <p:cNvPr id="10" name="Picture 9" descr="platform3-a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71" y="3862614"/>
              <a:ext cx="851528" cy="490971"/>
            </a:xfrm>
            <a:prstGeom prst="rect">
              <a:avLst/>
            </a:prstGeom>
          </p:spPr>
        </p:pic>
        <p:pic>
          <p:nvPicPr>
            <p:cNvPr id="28" name="Picture 27" descr="platform3-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2214" y="3545114"/>
              <a:ext cx="841300" cy="490971"/>
            </a:xfrm>
            <a:prstGeom prst="rect">
              <a:avLst/>
            </a:prstGeom>
          </p:spPr>
        </p:pic>
        <p:pic>
          <p:nvPicPr>
            <p:cNvPr id="29" name="Picture 28" descr="platform3-a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414" y="3626757"/>
              <a:ext cx="851528" cy="490971"/>
            </a:xfrm>
            <a:prstGeom prst="rect">
              <a:avLst/>
            </a:prstGeom>
          </p:spPr>
        </p:pic>
        <p:pic>
          <p:nvPicPr>
            <p:cNvPr id="30" name="Picture 29" descr="platform3-b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785" y="3300185"/>
              <a:ext cx="841300" cy="490971"/>
            </a:xfrm>
            <a:prstGeom prst="rect">
              <a:avLst/>
            </a:prstGeom>
          </p:spPr>
        </p:pic>
        <p:pic>
          <p:nvPicPr>
            <p:cNvPr id="31" name="Picture 30" descr="platform3-a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6985" y="3381828"/>
              <a:ext cx="851528" cy="490971"/>
            </a:xfrm>
            <a:prstGeom prst="rect">
              <a:avLst/>
            </a:prstGeom>
          </p:spPr>
        </p:pic>
        <p:pic>
          <p:nvPicPr>
            <p:cNvPr id="9" name="Picture 8" descr="platform2-dc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56" y="2598057"/>
              <a:ext cx="5231916" cy="1501044"/>
            </a:xfrm>
            <a:prstGeom prst="rect">
              <a:avLst/>
            </a:prstGeom>
          </p:spPr>
        </p:pic>
        <p:pic>
          <p:nvPicPr>
            <p:cNvPr id="8" name="Picture 7" descr="platform1-c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099" y="1807028"/>
              <a:ext cx="2173572" cy="1299029"/>
            </a:xfrm>
            <a:prstGeom prst="rect">
              <a:avLst/>
            </a:prstGeom>
          </p:spPr>
        </p:pic>
        <p:pic>
          <p:nvPicPr>
            <p:cNvPr id="20" name="Picture 19" descr="platform1-b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286" y="2012042"/>
              <a:ext cx="2163344" cy="1299029"/>
            </a:xfrm>
            <a:prstGeom prst="rect">
              <a:avLst/>
            </a:prstGeom>
          </p:spPr>
        </p:pic>
        <p:pic>
          <p:nvPicPr>
            <p:cNvPr id="19" name="Picture 18" descr="platform1-a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071" y="2238825"/>
              <a:ext cx="2173572" cy="1299029"/>
            </a:xfrm>
            <a:prstGeom prst="rect">
              <a:avLst/>
            </a:prstGeom>
          </p:spPr>
        </p:pic>
      </p:grpSp>
      <p:cxnSp>
        <p:nvCxnSpPr>
          <p:cNvPr id="6" name="Прямая соединительная линия 5"/>
          <p:cNvCxnSpPr/>
          <p:nvPr/>
        </p:nvCxnSpPr>
        <p:spPr>
          <a:xfrm flipH="1">
            <a:off x="4453911" y="780730"/>
            <a:ext cx="13371" cy="3512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35858" y="977319"/>
            <a:ext cx="1624983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Hyper-converged storage</a:t>
            </a:r>
          </a:p>
        </p:txBody>
      </p:sp>
      <p:grpSp>
        <p:nvGrpSpPr>
          <p:cNvPr id="33" name="Group 1"/>
          <p:cNvGrpSpPr/>
          <p:nvPr/>
        </p:nvGrpSpPr>
        <p:grpSpPr>
          <a:xfrm>
            <a:off x="5208378" y="920843"/>
            <a:ext cx="3220008" cy="951672"/>
            <a:chOff x="352990" y="1176234"/>
            <a:chExt cx="3220008" cy="951672"/>
          </a:xfrm>
        </p:grpSpPr>
        <p:sp>
          <p:nvSpPr>
            <p:cNvPr id="34" name="Rectangle 48"/>
            <p:cNvSpPr/>
            <p:nvPr/>
          </p:nvSpPr>
          <p:spPr>
            <a:xfrm>
              <a:off x="352990" y="1711997"/>
              <a:ext cx="2959409" cy="363249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 cmpd="sng">
              <a:solidFill>
                <a:schemeClr val="accent1">
                  <a:lumMod val="75000"/>
                </a:schemeClr>
              </a:solidFill>
              <a:prstDash val="sysDash"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  <a:prstDash val="sysDash"/>
                </a:ln>
              </a:endParaRPr>
            </a:p>
          </p:txBody>
        </p:sp>
        <p:pic>
          <p:nvPicPr>
            <p:cNvPr id="35" name="Picture 49" descr="storage-hw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121" y="1608187"/>
              <a:ext cx="388041" cy="177110"/>
            </a:xfrm>
            <a:prstGeom prst="rect">
              <a:avLst/>
            </a:prstGeom>
          </p:spPr>
        </p:pic>
        <p:grpSp>
          <p:nvGrpSpPr>
            <p:cNvPr id="36" name="Group 50"/>
            <p:cNvGrpSpPr/>
            <p:nvPr/>
          </p:nvGrpSpPr>
          <p:grpSpPr>
            <a:xfrm>
              <a:off x="1613998" y="1747886"/>
              <a:ext cx="658015" cy="224449"/>
              <a:chOff x="503477" y="2142817"/>
              <a:chExt cx="811763" cy="276892"/>
            </a:xfrm>
          </p:grpSpPr>
          <p:pic>
            <p:nvPicPr>
              <p:cNvPr id="67" name="Picture 51" descr="storage-hw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531" y="2142817"/>
                <a:ext cx="478709" cy="218492"/>
              </a:xfrm>
              <a:prstGeom prst="rect">
                <a:avLst/>
              </a:prstGeom>
            </p:spPr>
          </p:pic>
          <p:pic>
            <p:nvPicPr>
              <p:cNvPr id="68" name="Picture 5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3477" y="2238342"/>
                <a:ext cx="535618" cy="1813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7" name="Picture 5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7998" y="1980890"/>
              <a:ext cx="434172" cy="1470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74 Imagen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684" y="1653536"/>
              <a:ext cx="732236" cy="2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74 Imagen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01991" y="1494900"/>
              <a:ext cx="732236" cy="2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74 Imagen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4120" y="1346734"/>
              <a:ext cx="732236" cy="280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Straight Connector 57"/>
            <p:cNvCxnSpPr/>
            <p:nvPr/>
          </p:nvCxnSpPr>
          <p:spPr>
            <a:xfrm>
              <a:off x="3279930" y="1608475"/>
              <a:ext cx="293068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  <a:scene3d>
              <a:camera prst="isometricOffAxis1Right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59"/>
            <p:cNvGrpSpPr/>
            <p:nvPr/>
          </p:nvGrpSpPr>
          <p:grpSpPr>
            <a:xfrm>
              <a:off x="2485532" y="1176234"/>
              <a:ext cx="724194" cy="300432"/>
              <a:chOff x="1264020" y="1333419"/>
              <a:chExt cx="647856" cy="268763"/>
            </a:xfrm>
          </p:grpSpPr>
          <p:pic>
            <p:nvPicPr>
              <p:cNvPr id="63" name="Picture 60" descr="app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5739" y="1333419"/>
                <a:ext cx="312871" cy="180431"/>
              </a:xfrm>
              <a:prstGeom prst="rect">
                <a:avLst/>
              </a:prstGeom>
            </p:spPr>
          </p:pic>
          <p:pic>
            <p:nvPicPr>
              <p:cNvPr id="64" name="Picture 61" descr="app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4020" y="1367421"/>
                <a:ext cx="312871" cy="180431"/>
              </a:xfrm>
              <a:prstGeom prst="rect">
                <a:avLst/>
              </a:prstGeom>
            </p:spPr>
          </p:pic>
          <p:pic>
            <p:nvPicPr>
              <p:cNvPr id="65" name="Picture 62" descr="app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9005" y="1389460"/>
                <a:ext cx="312871" cy="180431"/>
              </a:xfrm>
              <a:prstGeom prst="rect">
                <a:avLst/>
              </a:prstGeom>
            </p:spPr>
          </p:pic>
          <p:pic>
            <p:nvPicPr>
              <p:cNvPr id="66" name="Picture 63" descr="datacore3.pn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9485" y="1422400"/>
                <a:ext cx="312364" cy="179782"/>
              </a:xfrm>
              <a:prstGeom prst="rect">
                <a:avLst/>
              </a:prstGeom>
            </p:spPr>
          </p:pic>
        </p:grpSp>
        <p:cxnSp>
          <p:nvCxnSpPr>
            <p:cNvPr id="43" name="Straight Connector 64"/>
            <p:cNvCxnSpPr/>
            <p:nvPr/>
          </p:nvCxnSpPr>
          <p:spPr>
            <a:xfrm flipH="1">
              <a:off x="2079023" y="1371595"/>
              <a:ext cx="568823" cy="83588"/>
            </a:xfrm>
            <a:prstGeom prst="line">
              <a:avLst/>
            </a:prstGeom>
            <a:ln w="28575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65"/>
            <p:cNvGrpSpPr/>
            <p:nvPr/>
          </p:nvGrpSpPr>
          <p:grpSpPr>
            <a:xfrm>
              <a:off x="1504457" y="1325459"/>
              <a:ext cx="724194" cy="300432"/>
              <a:chOff x="1264020" y="1333419"/>
              <a:chExt cx="647856" cy="268763"/>
            </a:xfrm>
          </p:grpSpPr>
          <p:pic>
            <p:nvPicPr>
              <p:cNvPr id="59" name="Picture 66" descr="app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5739" y="1333419"/>
                <a:ext cx="312871" cy="180431"/>
              </a:xfrm>
              <a:prstGeom prst="rect">
                <a:avLst/>
              </a:prstGeom>
            </p:spPr>
          </p:pic>
          <p:pic>
            <p:nvPicPr>
              <p:cNvPr id="60" name="Picture 67" descr="app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4020" y="1367421"/>
                <a:ext cx="312871" cy="180431"/>
              </a:xfrm>
              <a:prstGeom prst="rect">
                <a:avLst/>
              </a:prstGeom>
            </p:spPr>
          </p:pic>
          <p:pic>
            <p:nvPicPr>
              <p:cNvPr id="61" name="Picture 68" descr="app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9005" y="1389460"/>
                <a:ext cx="312871" cy="180431"/>
              </a:xfrm>
              <a:prstGeom prst="rect">
                <a:avLst/>
              </a:prstGeom>
            </p:spPr>
          </p:pic>
          <p:pic>
            <p:nvPicPr>
              <p:cNvPr id="62" name="Picture 69" descr="datacore3.pn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9485" y="1422400"/>
                <a:ext cx="312364" cy="179782"/>
              </a:xfrm>
              <a:prstGeom prst="rect">
                <a:avLst/>
              </a:prstGeom>
            </p:spPr>
          </p:pic>
        </p:grpSp>
        <p:cxnSp>
          <p:nvCxnSpPr>
            <p:cNvPr id="45" name="Straight Connector 70"/>
            <p:cNvCxnSpPr/>
            <p:nvPr/>
          </p:nvCxnSpPr>
          <p:spPr>
            <a:xfrm flipH="1">
              <a:off x="1102182" y="1526112"/>
              <a:ext cx="568823" cy="83588"/>
            </a:xfrm>
            <a:prstGeom prst="line">
              <a:avLst/>
            </a:prstGeom>
            <a:ln w="28575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71"/>
            <p:cNvGrpSpPr/>
            <p:nvPr/>
          </p:nvGrpSpPr>
          <p:grpSpPr>
            <a:xfrm>
              <a:off x="504332" y="1487384"/>
              <a:ext cx="724194" cy="300432"/>
              <a:chOff x="1264020" y="1333419"/>
              <a:chExt cx="647856" cy="268763"/>
            </a:xfrm>
          </p:grpSpPr>
          <p:pic>
            <p:nvPicPr>
              <p:cNvPr id="49" name="Picture 72" descr="app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5739" y="1333419"/>
                <a:ext cx="312871" cy="180431"/>
              </a:xfrm>
              <a:prstGeom prst="rect">
                <a:avLst/>
              </a:prstGeom>
            </p:spPr>
          </p:pic>
          <p:pic>
            <p:nvPicPr>
              <p:cNvPr id="53" name="Picture 73" descr="app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4020" y="1367421"/>
                <a:ext cx="312871" cy="180431"/>
              </a:xfrm>
              <a:prstGeom prst="rect">
                <a:avLst/>
              </a:prstGeom>
            </p:spPr>
          </p:pic>
          <p:pic>
            <p:nvPicPr>
              <p:cNvPr id="55" name="Picture 74" descr="app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9005" y="1389460"/>
                <a:ext cx="312871" cy="180431"/>
              </a:xfrm>
              <a:prstGeom prst="rect">
                <a:avLst/>
              </a:prstGeom>
            </p:spPr>
          </p:pic>
          <p:pic>
            <p:nvPicPr>
              <p:cNvPr id="58" name="Picture 75" descr="datacore3.pn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9485" y="1422400"/>
                <a:ext cx="312364" cy="179782"/>
              </a:xfrm>
              <a:prstGeom prst="rect">
                <a:avLst/>
              </a:prstGeom>
            </p:spPr>
          </p:pic>
        </p:grpSp>
        <p:pic>
          <p:nvPicPr>
            <p:cNvPr id="47" name="Picture 5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6448" y="1939615"/>
              <a:ext cx="434172" cy="1470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77" descr="storage-hw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4696" y="1646287"/>
              <a:ext cx="388041" cy="177110"/>
            </a:xfrm>
            <a:prstGeom prst="rect">
              <a:avLst/>
            </a:prstGeom>
          </p:spPr>
        </p:pic>
      </p:grpSp>
      <p:grpSp>
        <p:nvGrpSpPr>
          <p:cNvPr id="69" name="Group 86"/>
          <p:cNvGrpSpPr/>
          <p:nvPr/>
        </p:nvGrpSpPr>
        <p:grpSpPr>
          <a:xfrm>
            <a:off x="6586452" y="1829379"/>
            <a:ext cx="1295604" cy="746642"/>
            <a:chOff x="2125427" y="2098811"/>
            <a:chExt cx="1295604" cy="746642"/>
          </a:xfrm>
        </p:grpSpPr>
        <p:cxnSp>
          <p:nvCxnSpPr>
            <p:cNvPr id="70" name="Straight Connector 5"/>
            <p:cNvCxnSpPr/>
            <p:nvPr/>
          </p:nvCxnSpPr>
          <p:spPr>
            <a:xfrm>
              <a:off x="2125427" y="2098811"/>
              <a:ext cx="0" cy="7466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82"/>
            <p:cNvCxnSpPr/>
            <p:nvPr/>
          </p:nvCxnSpPr>
          <p:spPr>
            <a:xfrm flipH="1">
              <a:off x="2125429" y="2638320"/>
              <a:ext cx="1295602" cy="202986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Oval 6"/>
          <p:cNvSpPr/>
          <p:nvPr/>
        </p:nvSpPr>
        <p:spPr>
          <a:xfrm>
            <a:off x="6087308" y="2015132"/>
            <a:ext cx="1253612" cy="811517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5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0459" y="3444853"/>
            <a:ext cx="661510" cy="41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7902715" y="3939269"/>
            <a:ext cx="633503" cy="33855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800" b="1" dirty="0" smtClean="0">
                <a:latin typeface="+mn-lt"/>
              </a:rPr>
              <a:t>High-end</a:t>
            </a:r>
            <a:br>
              <a:rPr lang="en-US" sz="800" b="1" dirty="0" smtClean="0">
                <a:latin typeface="+mn-lt"/>
              </a:rPr>
            </a:br>
            <a:r>
              <a:rPr lang="en-US" sz="800" b="1" dirty="0" smtClean="0">
                <a:latin typeface="+mn-lt"/>
              </a:rPr>
              <a:t>Arrays</a:t>
            </a:r>
            <a:endParaRPr lang="en-US" sz="800" b="1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517906" y="3831892"/>
            <a:ext cx="731987" cy="33855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800" b="1" dirty="0" smtClean="0">
                <a:latin typeface="+mn-lt"/>
              </a:rPr>
              <a:t>Midrange</a:t>
            </a:r>
            <a:br>
              <a:rPr lang="en-US" sz="800" b="1" dirty="0" smtClean="0">
                <a:latin typeface="+mn-lt"/>
              </a:rPr>
            </a:br>
            <a:r>
              <a:rPr lang="en-US" sz="800" b="1" dirty="0" smtClean="0">
                <a:latin typeface="+mn-lt"/>
              </a:rPr>
              <a:t>Appliances</a:t>
            </a:r>
            <a:endParaRPr lang="en-US" sz="800" b="1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287795" y="3742071"/>
            <a:ext cx="569383" cy="33855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800" b="1" dirty="0" smtClean="0">
                <a:latin typeface="+mn-lt"/>
              </a:rPr>
              <a:t>Cloud</a:t>
            </a:r>
            <a:endParaRPr lang="en-US" sz="800" b="1" dirty="0">
              <a:latin typeface="+mn-lt"/>
            </a:endParaRPr>
          </a:p>
          <a:p>
            <a:pPr algn="ctr"/>
            <a:r>
              <a:rPr lang="en-US" sz="800" b="1" dirty="0">
                <a:latin typeface="+mn-lt"/>
              </a:rPr>
              <a:t>Storage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130090" y="4048520"/>
            <a:ext cx="802419" cy="21544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800" b="1" dirty="0" smtClean="0">
                <a:latin typeface="+mn-lt"/>
              </a:rPr>
              <a:t>Flash Arrays</a:t>
            </a:r>
            <a:endParaRPr lang="en-US" sz="800" b="1" dirty="0">
              <a:latin typeface="+mn-lt"/>
            </a:endParaRPr>
          </a:p>
        </p:txBody>
      </p:sp>
      <p:pic>
        <p:nvPicPr>
          <p:cNvPr id="78" name="Picture 4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9535" y="3334414"/>
            <a:ext cx="481880" cy="63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9" name="Straight Connector 15"/>
          <p:cNvCxnSpPr/>
          <p:nvPr/>
        </p:nvCxnSpPr>
        <p:spPr>
          <a:xfrm>
            <a:off x="7959573" y="2998559"/>
            <a:ext cx="0" cy="245074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6"/>
          <p:cNvCxnSpPr/>
          <p:nvPr/>
        </p:nvCxnSpPr>
        <p:spPr>
          <a:xfrm>
            <a:off x="8913065" y="2849217"/>
            <a:ext cx="0" cy="248344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74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6278" y="2826649"/>
            <a:ext cx="662348" cy="2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74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2349" y="2676289"/>
            <a:ext cx="662348" cy="25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ectangle 19"/>
          <p:cNvSpPr/>
          <p:nvPr/>
        </p:nvSpPr>
        <p:spPr>
          <a:xfrm>
            <a:off x="7331297" y="2425398"/>
            <a:ext cx="2194179" cy="662466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cxnSp>
        <p:nvCxnSpPr>
          <p:cNvPr id="84" name="Straight Connector 20"/>
          <p:cNvCxnSpPr/>
          <p:nvPr/>
        </p:nvCxnSpPr>
        <p:spPr>
          <a:xfrm>
            <a:off x="8450679" y="1916104"/>
            <a:ext cx="0" cy="363782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21"/>
          <p:cNvCxnSpPr/>
          <p:nvPr/>
        </p:nvCxnSpPr>
        <p:spPr>
          <a:xfrm>
            <a:off x="9254829" y="1870152"/>
            <a:ext cx="0" cy="283367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22"/>
          <p:cNvCxnSpPr/>
          <p:nvPr/>
        </p:nvCxnSpPr>
        <p:spPr>
          <a:xfrm>
            <a:off x="7646529" y="1916104"/>
            <a:ext cx="0" cy="490149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74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1424" y="1953454"/>
            <a:ext cx="662348" cy="25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4" descr="datacore3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323" y="2528786"/>
            <a:ext cx="655000" cy="376989"/>
          </a:xfrm>
          <a:prstGeom prst="rect">
            <a:avLst/>
          </a:prstGeom>
        </p:spPr>
      </p:pic>
      <p:pic>
        <p:nvPicPr>
          <p:cNvPr id="89" name="Picture 25" descr="datacore3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94" y="2382256"/>
            <a:ext cx="655000" cy="376989"/>
          </a:xfrm>
          <a:prstGeom prst="rect">
            <a:avLst/>
          </a:prstGeom>
        </p:spPr>
      </p:pic>
      <p:cxnSp>
        <p:nvCxnSpPr>
          <p:cNvPr id="90" name="Straight Connector 26"/>
          <p:cNvCxnSpPr/>
          <p:nvPr/>
        </p:nvCxnSpPr>
        <p:spPr>
          <a:xfrm flipH="1">
            <a:off x="8277133" y="2576021"/>
            <a:ext cx="390212" cy="59989"/>
          </a:xfrm>
          <a:prstGeom prst="lin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27"/>
          <p:cNvCxnSpPr/>
          <p:nvPr/>
        </p:nvCxnSpPr>
        <p:spPr>
          <a:xfrm flipH="1">
            <a:off x="7645298" y="2154798"/>
            <a:ext cx="1611754" cy="252518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28"/>
          <p:cNvCxnSpPr/>
          <p:nvPr/>
        </p:nvCxnSpPr>
        <p:spPr>
          <a:xfrm>
            <a:off x="7959573" y="2356470"/>
            <a:ext cx="0" cy="245074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29"/>
          <p:cNvCxnSpPr/>
          <p:nvPr/>
        </p:nvCxnSpPr>
        <p:spPr>
          <a:xfrm>
            <a:off x="8913065" y="2207128"/>
            <a:ext cx="0" cy="245074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30"/>
          <p:cNvGrpSpPr/>
          <p:nvPr/>
        </p:nvGrpSpPr>
        <p:grpSpPr>
          <a:xfrm>
            <a:off x="7327550" y="1834701"/>
            <a:ext cx="647856" cy="270474"/>
            <a:chOff x="958850" y="1688501"/>
            <a:chExt cx="3266694" cy="1363817"/>
          </a:xfrm>
        </p:grpSpPr>
        <p:pic>
          <p:nvPicPr>
            <p:cNvPr id="95" name="Picture 31" descr="app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1688501"/>
              <a:ext cx="1577594" cy="909792"/>
            </a:xfrm>
            <a:prstGeom prst="rect">
              <a:avLst/>
            </a:prstGeom>
          </p:spPr>
        </p:pic>
        <p:pic>
          <p:nvPicPr>
            <p:cNvPr id="96" name="Picture 32" descr="app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" y="1859951"/>
              <a:ext cx="1577594" cy="909792"/>
            </a:xfrm>
            <a:prstGeom prst="rect">
              <a:avLst/>
            </a:prstGeom>
          </p:spPr>
        </p:pic>
        <p:pic>
          <p:nvPicPr>
            <p:cNvPr id="97" name="Picture 33" descr="app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50" y="1971076"/>
              <a:ext cx="1577594" cy="909792"/>
            </a:xfrm>
            <a:prstGeom prst="rect">
              <a:avLst/>
            </a:prstGeom>
          </p:spPr>
        </p:pic>
        <p:pic>
          <p:nvPicPr>
            <p:cNvPr id="98" name="Picture 34" descr="app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50" y="2142526"/>
              <a:ext cx="1577594" cy="909792"/>
            </a:xfrm>
            <a:prstGeom prst="rect">
              <a:avLst/>
            </a:prstGeom>
          </p:spPr>
        </p:pic>
      </p:grpSp>
      <p:pic>
        <p:nvPicPr>
          <p:cNvPr id="99" name="74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1999" y="1845504"/>
            <a:ext cx="662348" cy="25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0" name="Group 36"/>
          <p:cNvGrpSpPr/>
          <p:nvPr/>
        </p:nvGrpSpPr>
        <p:grpSpPr>
          <a:xfrm>
            <a:off x="8118125" y="1726751"/>
            <a:ext cx="647856" cy="270474"/>
            <a:chOff x="958850" y="1688501"/>
            <a:chExt cx="3266694" cy="1363817"/>
          </a:xfrm>
        </p:grpSpPr>
        <p:pic>
          <p:nvPicPr>
            <p:cNvPr id="101" name="Picture 37" descr="app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1688501"/>
              <a:ext cx="1577594" cy="909792"/>
            </a:xfrm>
            <a:prstGeom prst="rect">
              <a:avLst/>
            </a:prstGeom>
          </p:spPr>
        </p:pic>
        <p:pic>
          <p:nvPicPr>
            <p:cNvPr id="102" name="Picture 38" descr="app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" y="1859951"/>
              <a:ext cx="1577594" cy="909792"/>
            </a:xfrm>
            <a:prstGeom prst="rect">
              <a:avLst/>
            </a:prstGeom>
          </p:spPr>
        </p:pic>
        <p:pic>
          <p:nvPicPr>
            <p:cNvPr id="103" name="Picture 39" descr="app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50" y="1971076"/>
              <a:ext cx="1577594" cy="909792"/>
            </a:xfrm>
            <a:prstGeom prst="rect">
              <a:avLst/>
            </a:prstGeom>
          </p:spPr>
        </p:pic>
        <p:pic>
          <p:nvPicPr>
            <p:cNvPr id="104" name="Picture 40" descr="app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50" y="2142526"/>
              <a:ext cx="1577594" cy="909792"/>
            </a:xfrm>
            <a:prstGeom prst="rect">
              <a:avLst/>
            </a:prstGeom>
          </p:spPr>
        </p:pic>
      </p:grpSp>
      <p:pic>
        <p:nvPicPr>
          <p:cNvPr id="105" name="74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6224" y="1728029"/>
            <a:ext cx="662348" cy="25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6" name="Group 42"/>
          <p:cNvGrpSpPr/>
          <p:nvPr/>
        </p:nvGrpSpPr>
        <p:grpSpPr>
          <a:xfrm>
            <a:off x="8902350" y="1609276"/>
            <a:ext cx="647856" cy="270474"/>
            <a:chOff x="958850" y="1688501"/>
            <a:chExt cx="3266694" cy="1363817"/>
          </a:xfrm>
        </p:grpSpPr>
        <p:pic>
          <p:nvPicPr>
            <p:cNvPr id="107" name="Picture 43" descr="app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1688501"/>
              <a:ext cx="1577594" cy="909792"/>
            </a:xfrm>
            <a:prstGeom prst="rect">
              <a:avLst/>
            </a:prstGeom>
          </p:spPr>
        </p:pic>
        <p:pic>
          <p:nvPicPr>
            <p:cNvPr id="108" name="Picture 44" descr="app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" y="1859951"/>
              <a:ext cx="1577594" cy="909792"/>
            </a:xfrm>
            <a:prstGeom prst="rect">
              <a:avLst/>
            </a:prstGeom>
          </p:spPr>
        </p:pic>
        <p:pic>
          <p:nvPicPr>
            <p:cNvPr id="109" name="Picture 45" descr="app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50" y="1971076"/>
              <a:ext cx="1577594" cy="909792"/>
            </a:xfrm>
            <a:prstGeom prst="rect">
              <a:avLst/>
            </a:prstGeom>
          </p:spPr>
        </p:pic>
        <p:pic>
          <p:nvPicPr>
            <p:cNvPr id="110" name="Picture 46" descr="app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50" y="2142526"/>
              <a:ext cx="1577594" cy="909792"/>
            </a:xfrm>
            <a:prstGeom prst="rect">
              <a:avLst/>
            </a:prstGeom>
          </p:spPr>
        </p:pic>
      </p:grpSp>
      <p:sp>
        <p:nvSpPr>
          <p:cNvPr id="111" name="Flowchart: Magnetic Disk 13"/>
          <p:cNvSpPr/>
          <p:nvPr/>
        </p:nvSpPr>
        <p:spPr>
          <a:xfrm>
            <a:off x="6816783" y="3127572"/>
            <a:ext cx="3260018" cy="1275820"/>
          </a:xfrm>
          <a:prstGeom prst="flowChartMagneticDisk">
            <a:avLst/>
          </a:prstGeom>
          <a:solidFill>
            <a:schemeClr val="bg1">
              <a:lumMod val="50000"/>
              <a:alpha val="10000"/>
            </a:schemeClr>
          </a:solidFill>
          <a:ln w="12700" cmpd="sng">
            <a:solidFill>
              <a:schemeClr val="bg1">
                <a:lumMod val="65000"/>
                <a:alpha val="77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5659827" y="2930435"/>
            <a:ext cx="1501095" cy="27699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Central SAN</a:t>
            </a:r>
          </a:p>
        </p:txBody>
      </p:sp>
      <p:cxnSp>
        <p:nvCxnSpPr>
          <p:cNvPr id="113" name="Straight Connector 85"/>
          <p:cNvCxnSpPr/>
          <p:nvPr/>
        </p:nvCxnSpPr>
        <p:spPr>
          <a:xfrm>
            <a:off x="6964169" y="2993270"/>
            <a:ext cx="29306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87"/>
          <p:cNvGrpSpPr/>
          <p:nvPr/>
        </p:nvGrpSpPr>
        <p:grpSpPr>
          <a:xfrm flipV="1">
            <a:off x="9323577" y="2453366"/>
            <a:ext cx="1210735" cy="60035"/>
            <a:chOff x="1130494" y="3859821"/>
            <a:chExt cx="1939325" cy="196033"/>
          </a:xfrm>
          <a:scene3d>
            <a:camera prst="isometricOffAxis1Right"/>
            <a:lightRig rig="threePt" dir="t"/>
          </a:scene3d>
        </p:grpSpPr>
        <p:cxnSp>
          <p:nvCxnSpPr>
            <p:cNvPr id="115" name="Straight Connector 88"/>
            <p:cNvCxnSpPr/>
            <p:nvPr/>
          </p:nvCxnSpPr>
          <p:spPr>
            <a:xfrm>
              <a:off x="2326140" y="3959025"/>
              <a:ext cx="743679" cy="0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89"/>
            <p:cNvCxnSpPr/>
            <p:nvPr/>
          </p:nvCxnSpPr>
          <p:spPr>
            <a:xfrm>
              <a:off x="1130494" y="3925446"/>
              <a:ext cx="1135275" cy="33579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90"/>
            <p:cNvCxnSpPr/>
            <p:nvPr/>
          </p:nvCxnSpPr>
          <p:spPr>
            <a:xfrm>
              <a:off x="2225468" y="3859821"/>
              <a:ext cx="89293" cy="196033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91"/>
            <p:cNvCxnSpPr/>
            <p:nvPr/>
          </p:nvCxnSpPr>
          <p:spPr>
            <a:xfrm>
              <a:off x="2285839" y="3859821"/>
              <a:ext cx="89293" cy="196033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9" name="Picture 93" descr="flasharray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07" y="3640974"/>
            <a:ext cx="626010" cy="392644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5721852" y="3831892"/>
            <a:ext cx="1501095" cy="46166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Central</a:t>
            </a:r>
          </a:p>
          <a:p>
            <a:r>
              <a:rPr lang="en-US" sz="1200" b="1" dirty="0" smtClean="0">
                <a:solidFill>
                  <a:srgbClr val="000000"/>
                </a:solidFill>
              </a:rPr>
              <a:t>Storage Pool</a:t>
            </a:r>
          </a:p>
        </p:txBody>
      </p:sp>
      <p:cxnSp>
        <p:nvCxnSpPr>
          <p:cNvPr id="121" name="Straight Connector 96"/>
          <p:cNvCxnSpPr/>
          <p:nvPr/>
        </p:nvCxnSpPr>
        <p:spPr>
          <a:xfrm>
            <a:off x="6671101" y="3939269"/>
            <a:ext cx="29306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2" name="Picture 9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37" y="3447465"/>
            <a:ext cx="597052" cy="334052"/>
          </a:xfrm>
          <a:prstGeom prst="rect">
            <a:avLst/>
          </a:prstGeom>
        </p:spPr>
      </p:pic>
      <p:grpSp>
        <p:nvGrpSpPr>
          <p:cNvPr id="123" name="Группа 122"/>
          <p:cNvGrpSpPr/>
          <p:nvPr/>
        </p:nvGrpSpPr>
        <p:grpSpPr>
          <a:xfrm>
            <a:off x="3735463" y="4725762"/>
            <a:ext cx="6457412" cy="1999372"/>
            <a:chOff x="491062" y="664498"/>
            <a:chExt cx="8013032" cy="2193549"/>
          </a:xfrm>
        </p:grpSpPr>
        <p:pic>
          <p:nvPicPr>
            <p:cNvPr id="124" name="Picture 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18513" y="743792"/>
              <a:ext cx="690040" cy="602417"/>
            </a:xfrm>
            <a:prstGeom prst="rect">
              <a:avLst/>
            </a:prstGeom>
          </p:spPr>
        </p:pic>
        <p:pic>
          <p:nvPicPr>
            <p:cNvPr id="125" name="Picture 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674762" y="690355"/>
              <a:ext cx="720273" cy="739128"/>
            </a:xfrm>
            <a:prstGeom prst="rect">
              <a:avLst/>
            </a:prstGeom>
          </p:spPr>
        </p:pic>
        <p:pic>
          <p:nvPicPr>
            <p:cNvPr id="126" name="Picture 6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126791" y="771373"/>
              <a:ext cx="943174" cy="621955"/>
            </a:xfrm>
            <a:prstGeom prst="rect">
              <a:avLst/>
            </a:prstGeom>
          </p:spPr>
        </p:pic>
        <p:pic>
          <p:nvPicPr>
            <p:cNvPr id="127" name="Picture 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770781" y="664498"/>
              <a:ext cx="818102" cy="741165"/>
            </a:xfrm>
            <a:prstGeom prst="rect">
              <a:avLst/>
            </a:prstGeom>
          </p:spPr>
        </p:pic>
        <p:pic>
          <p:nvPicPr>
            <p:cNvPr id="128" name="Picture 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7225374" y="709792"/>
              <a:ext cx="746317" cy="672003"/>
            </a:xfrm>
            <a:prstGeom prst="rect">
              <a:avLst/>
            </a:prstGeom>
          </p:spPr>
        </p:pic>
        <p:sp>
          <p:nvSpPr>
            <p:cNvPr id="129" name="TextBox 128"/>
            <p:cNvSpPr txBox="1"/>
            <p:nvPr/>
          </p:nvSpPr>
          <p:spPr>
            <a:xfrm>
              <a:off x="724904" y="1496873"/>
              <a:ext cx="1438220" cy="447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75%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284905" y="1496873"/>
              <a:ext cx="1438220" cy="447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10x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856510" y="1496873"/>
              <a:ext cx="1438220" cy="447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4x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422319" y="1496873"/>
              <a:ext cx="1438221" cy="405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800" b="1" dirty="0" smtClean="0">
                  <a:solidFill>
                    <a:schemeClr val="accent1">
                      <a:lumMod val="50000"/>
                    </a:schemeClr>
                  </a:solidFill>
                </a:rPr>
                <a:t>100%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016141" y="1496873"/>
              <a:ext cx="1438220" cy="447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90%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91062" y="2047645"/>
              <a:ext cx="1764702" cy="810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Снижение </a:t>
              </a:r>
            </a:p>
            <a:p>
              <a:pPr lvl="0" algn="ctr"/>
              <a:r>
                <a:rPr lang="ru-RU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стоимости хранения</a:t>
              </a:r>
              <a:endParaRPr lang="en-US" sz="10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en-AU" sz="120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163123" y="2047645"/>
              <a:ext cx="1693387" cy="607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Рост производительности</a:t>
              </a:r>
              <a:endParaRPr lang="en-US" sz="1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620021" y="2047645"/>
              <a:ext cx="1896738" cy="607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Рационально</a:t>
              </a:r>
              <a:r>
                <a:rPr lang="ru-RU" sz="1000" b="1" dirty="0">
                  <a:solidFill>
                    <a:schemeClr val="accent1">
                      <a:lumMod val="50000"/>
                    </a:schemeClr>
                  </a:solidFill>
                </a:rPr>
                <a:t>е</a:t>
              </a:r>
              <a:r>
                <a:rPr lang="en-US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ru-RU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использование </a:t>
              </a:r>
              <a:r>
                <a:rPr lang="ru-RU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ресурсов хранения</a:t>
              </a:r>
              <a:endParaRPr lang="en-US" sz="1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16521" y="2047645"/>
              <a:ext cx="1764161" cy="438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Предотвращение </a:t>
              </a:r>
              <a:r>
                <a:rPr lang="ru-RU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простоев</a:t>
              </a:r>
              <a:endParaRPr lang="en-US" sz="1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937553" y="2047645"/>
              <a:ext cx="1566541" cy="557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900" b="1" dirty="0" smtClean="0">
                  <a:solidFill>
                    <a:schemeClr val="accent1">
                      <a:lumMod val="50000"/>
                    </a:schemeClr>
                  </a:solidFill>
                </a:rPr>
                <a:t>Уменьшение </a:t>
              </a:r>
              <a:r>
                <a:rPr lang="ru-RU" sz="900" b="1" dirty="0" smtClean="0">
                  <a:solidFill>
                    <a:schemeClr val="accent1">
                      <a:lumMod val="50000"/>
                    </a:schemeClr>
                  </a:solidFill>
                </a:rPr>
                <a:t>времени на рутинные задачи</a:t>
              </a:r>
              <a:endParaRPr lang="en-US" sz="9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2344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>
                <a:solidFill>
                  <a:srgbClr val="7B7B7B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7B7B7B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150813"/>
            <a:ext cx="12192000" cy="8366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дешевых СХД </a:t>
            </a:r>
            <a:r>
              <a:rPr lang="en-US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</a:t>
            </a:r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endParaRPr lang="en-US" sz="3200" b="1" dirty="0">
              <a:solidFill>
                <a:srgbClr val="CF11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17307" y="2689666"/>
            <a:ext cx="2823008" cy="3261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538481" y="4389466"/>
            <a:ext cx="0" cy="507996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95860" y="4514935"/>
            <a:ext cx="0" cy="507996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7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3025" y="4615741"/>
            <a:ext cx="643115" cy="24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395061" y="2202834"/>
            <a:ext cx="2030777" cy="33182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615561" y="4002373"/>
            <a:ext cx="1608647" cy="1183563"/>
            <a:chOff x="4169037" y="2970181"/>
            <a:chExt cx="1323790" cy="973980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4343272" y="3256035"/>
              <a:ext cx="971787" cy="150919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4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7841" y="3315279"/>
              <a:ext cx="354986" cy="468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5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4940" y="3562220"/>
              <a:ext cx="487313" cy="30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5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9037" y="3823306"/>
              <a:ext cx="356913" cy="12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4829259" y="2970181"/>
              <a:ext cx="0" cy="660360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44062" y="3406028"/>
              <a:ext cx="0" cy="463278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14456" y="3254683"/>
              <a:ext cx="0" cy="115767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7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1388" y="4044230"/>
            <a:ext cx="643115" cy="24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 flipH="1">
            <a:off x="2232577" y="5013766"/>
            <a:ext cx="544284" cy="84929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8594" y="4890193"/>
            <a:ext cx="431372" cy="56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718" y="5190271"/>
            <a:ext cx="592175" cy="3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869" y="5598466"/>
            <a:ext cx="433713" cy="14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>
            <a:off x="3459672" y="4910780"/>
            <a:ext cx="0" cy="362515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43213" y="4816559"/>
            <a:ext cx="0" cy="140677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7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019" y="4482382"/>
            <a:ext cx="643115" cy="24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1941602" y="3855725"/>
            <a:ext cx="4891021" cy="919535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2306944" y="3134005"/>
            <a:ext cx="1643737" cy="805371"/>
            <a:chOff x="4108256" y="1051792"/>
            <a:chExt cx="3241508" cy="158822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839051" y="1272338"/>
              <a:ext cx="0" cy="218144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44181" y="1618367"/>
              <a:ext cx="0" cy="217023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108256" y="1413568"/>
              <a:ext cx="3241508" cy="508451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741614" y="1398860"/>
              <a:ext cx="0" cy="1241152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74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6148" y="1221274"/>
              <a:ext cx="903916" cy="34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74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1520" y="1397819"/>
              <a:ext cx="903916" cy="34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74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8402" y="1051792"/>
              <a:ext cx="903916" cy="34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5845482" y="2678050"/>
            <a:ext cx="1145785" cy="769383"/>
            <a:chOff x="4615791" y="1099608"/>
            <a:chExt cx="2259529" cy="1517249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492368" y="1332109"/>
              <a:ext cx="0" cy="218144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22363" y="1546644"/>
              <a:ext cx="0" cy="217022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783280" y="1498031"/>
              <a:ext cx="2092040" cy="310805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741615" y="1653434"/>
              <a:ext cx="0" cy="963423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74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5791" y="1314141"/>
              <a:ext cx="903916" cy="34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74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25855" y="1099608"/>
              <a:ext cx="903916" cy="34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56" descr="datacore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6" y="3775110"/>
            <a:ext cx="635980" cy="366041"/>
          </a:xfrm>
          <a:prstGeom prst="rect">
            <a:avLst/>
          </a:prstGeom>
        </p:spPr>
      </p:pic>
      <p:pic>
        <p:nvPicPr>
          <p:cNvPr id="61" name="Picture 60" descr="HaDr-VDisk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75" y="3518801"/>
            <a:ext cx="440012" cy="413497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 flipH="1">
            <a:off x="3615061" y="3986446"/>
            <a:ext cx="2536015" cy="405020"/>
          </a:xfrm>
          <a:prstGeom prst="line">
            <a:avLst/>
          </a:prstGeom>
          <a:ln w="28575" cap="rnd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129757" y="3679630"/>
            <a:ext cx="1785187" cy="264345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 rot="1616993">
            <a:off x="4874215" y="3926583"/>
            <a:ext cx="84376" cy="694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4764784" y="4016469"/>
            <a:ext cx="228077" cy="469883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872904" y="3999397"/>
            <a:ext cx="228077" cy="469883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256368" y="3452025"/>
            <a:ext cx="1166541" cy="187777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083009" y="2805090"/>
            <a:ext cx="2091607" cy="25654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 anchor="b">
            <a:spAutoFit/>
          </a:bodyPr>
          <a:lstStyle/>
          <a:p>
            <a:pPr algn="ctr"/>
            <a:r>
              <a:rPr lang="ru-RU" sz="1067" b="1" spc="200" dirty="0">
                <a:solidFill>
                  <a:srgbClr val="000000"/>
                </a:solidFill>
                <a:cs typeface="Calibri"/>
              </a:rPr>
              <a:t>Москва</a:t>
            </a:r>
            <a:endParaRPr lang="en-US" sz="1067" b="1" spc="2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89795" y="2313610"/>
            <a:ext cx="1612504" cy="25654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 anchor="b">
            <a:spAutoFit/>
          </a:bodyPr>
          <a:lstStyle/>
          <a:p>
            <a:pPr algn="ctr"/>
            <a:r>
              <a:rPr lang="ru-RU" sz="1067" b="1" spc="200" dirty="0">
                <a:solidFill>
                  <a:srgbClr val="000000"/>
                </a:solidFill>
                <a:cs typeface="Calibri"/>
              </a:rPr>
              <a:t>Зеленоград</a:t>
            </a:r>
            <a:endParaRPr lang="en-US" sz="1067" b="1" spc="2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73" name="Picture 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021" y="5293323"/>
            <a:ext cx="592175" cy="3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Straight Connector 73"/>
          <p:cNvCxnSpPr/>
          <p:nvPr/>
        </p:nvCxnSpPr>
        <p:spPr>
          <a:xfrm>
            <a:off x="2233557" y="5097461"/>
            <a:ext cx="0" cy="562967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779139" y="5006533"/>
            <a:ext cx="0" cy="364815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069059" y="1702667"/>
            <a:ext cx="4880395" cy="66697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1867" b="1" dirty="0"/>
              <a:t>Синхронное зеркалирование между Дата-Центрами</a:t>
            </a:r>
            <a:endParaRPr lang="en-US" sz="1867" b="1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2338267" y="3218832"/>
            <a:ext cx="451293" cy="188411"/>
            <a:chOff x="958850" y="1688501"/>
            <a:chExt cx="3266694" cy="1363817"/>
          </a:xfrm>
        </p:grpSpPr>
        <p:pic>
          <p:nvPicPr>
            <p:cNvPr id="103" name="Picture 102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1688501"/>
              <a:ext cx="1577594" cy="909792"/>
            </a:xfrm>
            <a:prstGeom prst="rect">
              <a:avLst/>
            </a:prstGeom>
          </p:spPr>
        </p:pic>
        <p:pic>
          <p:nvPicPr>
            <p:cNvPr id="104" name="Picture 103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" y="1859951"/>
              <a:ext cx="1577594" cy="909792"/>
            </a:xfrm>
            <a:prstGeom prst="rect">
              <a:avLst/>
            </a:prstGeom>
          </p:spPr>
        </p:pic>
        <p:pic>
          <p:nvPicPr>
            <p:cNvPr id="105" name="Picture 104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50" y="1971076"/>
              <a:ext cx="1577594" cy="909792"/>
            </a:xfrm>
            <a:prstGeom prst="rect">
              <a:avLst/>
            </a:prstGeom>
          </p:spPr>
        </p:pic>
        <p:pic>
          <p:nvPicPr>
            <p:cNvPr id="106" name="Picture 105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50" y="2142526"/>
              <a:ext cx="1577594" cy="909792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2888600" y="3129932"/>
            <a:ext cx="451293" cy="188411"/>
            <a:chOff x="958850" y="1688501"/>
            <a:chExt cx="3266694" cy="1363817"/>
          </a:xfrm>
        </p:grpSpPr>
        <p:pic>
          <p:nvPicPr>
            <p:cNvPr id="108" name="Picture 107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1688501"/>
              <a:ext cx="1577594" cy="909792"/>
            </a:xfrm>
            <a:prstGeom prst="rect">
              <a:avLst/>
            </a:prstGeom>
          </p:spPr>
        </p:pic>
        <p:pic>
          <p:nvPicPr>
            <p:cNvPr id="109" name="Picture 108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" y="1859951"/>
              <a:ext cx="1577594" cy="909792"/>
            </a:xfrm>
            <a:prstGeom prst="rect">
              <a:avLst/>
            </a:prstGeom>
          </p:spPr>
        </p:pic>
        <p:pic>
          <p:nvPicPr>
            <p:cNvPr id="110" name="Picture 109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50" y="1971076"/>
              <a:ext cx="1577594" cy="909792"/>
            </a:xfrm>
            <a:prstGeom prst="rect">
              <a:avLst/>
            </a:prstGeom>
          </p:spPr>
        </p:pic>
        <p:pic>
          <p:nvPicPr>
            <p:cNvPr id="111" name="Picture 110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50" y="2142526"/>
              <a:ext cx="1577594" cy="909792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3426234" y="3041032"/>
            <a:ext cx="451293" cy="188411"/>
            <a:chOff x="958850" y="1688501"/>
            <a:chExt cx="3266694" cy="1363817"/>
          </a:xfrm>
        </p:grpSpPr>
        <p:pic>
          <p:nvPicPr>
            <p:cNvPr id="113" name="Picture 112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1688501"/>
              <a:ext cx="1577594" cy="909792"/>
            </a:xfrm>
            <a:prstGeom prst="rect">
              <a:avLst/>
            </a:prstGeom>
          </p:spPr>
        </p:pic>
        <p:pic>
          <p:nvPicPr>
            <p:cNvPr id="114" name="Picture 113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" y="1859951"/>
              <a:ext cx="1577594" cy="909792"/>
            </a:xfrm>
            <a:prstGeom prst="rect">
              <a:avLst/>
            </a:prstGeom>
          </p:spPr>
        </p:pic>
        <p:pic>
          <p:nvPicPr>
            <p:cNvPr id="115" name="Picture 114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50" y="1971076"/>
              <a:ext cx="1577594" cy="909792"/>
            </a:xfrm>
            <a:prstGeom prst="rect">
              <a:avLst/>
            </a:prstGeom>
          </p:spPr>
        </p:pic>
        <p:pic>
          <p:nvPicPr>
            <p:cNvPr id="116" name="Picture 115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50" y="2142526"/>
              <a:ext cx="1577594" cy="909792"/>
            </a:xfrm>
            <a:prstGeom prst="rect">
              <a:avLst/>
            </a:prstGeom>
          </p:spPr>
        </p:pic>
      </p:grpSp>
      <p:grpSp>
        <p:nvGrpSpPr>
          <p:cNvPr id="117" name="Group 116"/>
          <p:cNvGrpSpPr/>
          <p:nvPr/>
        </p:nvGrpSpPr>
        <p:grpSpPr>
          <a:xfrm>
            <a:off x="5847700" y="2689665"/>
            <a:ext cx="451293" cy="188411"/>
            <a:chOff x="958850" y="1688501"/>
            <a:chExt cx="3266694" cy="1363817"/>
          </a:xfrm>
        </p:grpSpPr>
        <p:pic>
          <p:nvPicPr>
            <p:cNvPr id="118" name="Picture 117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1688501"/>
              <a:ext cx="1577594" cy="909792"/>
            </a:xfrm>
            <a:prstGeom prst="rect">
              <a:avLst/>
            </a:prstGeom>
          </p:spPr>
        </p:pic>
        <p:pic>
          <p:nvPicPr>
            <p:cNvPr id="119" name="Picture 118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" y="1859951"/>
              <a:ext cx="1577594" cy="909792"/>
            </a:xfrm>
            <a:prstGeom prst="rect">
              <a:avLst/>
            </a:prstGeom>
          </p:spPr>
        </p:pic>
        <p:pic>
          <p:nvPicPr>
            <p:cNvPr id="120" name="Picture 119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50" y="1971076"/>
              <a:ext cx="1577594" cy="909792"/>
            </a:xfrm>
            <a:prstGeom prst="rect">
              <a:avLst/>
            </a:prstGeom>
          </p:spPr>
        </p:pic>
        <p:pic>
          <p:nvPicPr>
            <p:cNvPr id="121" name="Picture 120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50" y="2142526"/>
              <a:ext cx="1577594" cy="909792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6508100" y="2579599"/>
            <a:ext cx="451293" cy="188411"/>
            <a:chOff x="958850" y="1688501"/>
            <a:chExt cx="3266694" cy="1363817"/>
          </a:xfrm>
        </p:grpSpPr>
        <p:pic>
          <p:nvPicPr>
            <p:cNvPr id="123" name="Picture 122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1688501"/>
              <a:ext cx="1577594" cy="909792"/>
            </a:xfrm>
            <a:prstGeom prst="rect">
              <a:avLst/>
            </a:prstGeom>
          </p:spPr>
        </p:pic>
        <p:pic>
          <p:nvPicPr>
            <p:cNvPr id="124" name="Picture 123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" y="1859951"/>
              <a:ext cx="1577594" cy="909792"/>
            </a:xfrm>
            <a:prstGeom prst="rect">
              <a:avLst/>
            </a:prstGeom>
          </p:spPr>
        </p:pic>
        <p:pic>
          <p:nvPicPr>
            <p:cNvPr id="125" name="Picture 124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50" y="1971076"/>
              <a:ext cx="1577594" cy="909792"/>
            </a:xfrm>
            <a:prstGeom prst="rect">
              <a:avLst/>
            </a:prstGeom>
          </p:spPr>
        </p:pic>
        <p:pic>
          <p:nvPicPr>
            <p:cNvPr id="148" name="Picture 147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50" y="2142526"/>
              <a:ext cx="1577594" cy="909792"/>
            </a:xfrm>
            <a:prstGeom prst="rect">
              <a:avLst/>
            </a:prstGeom>
          </p:spPr>
        </p:pic>
      </p:grpSp>
      <p:cxnSp>
        <p:nvCxnSpPr>
          <p:cNvPr id="154" name="Straight Connector 153"/>
          <p:cNvCxnSpPr/>
          <p:nvPr/>
        </p:nvCxnSpPr>
        <p:spPr>
          <a:xfrm flipH="1">
            <a:off x="3460245" y="4819033"/>
            <a:ext cx="582383" cy="93396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155" descr="datacore3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33" y="4213666"/>
            <a:ext cx="630649" cy="362973"/>
          </a:xfrm>
          <a:prstGeom prst="rect">
            <a:avLst/>
          </a:prstGeom>
        </p:spPr>
      </p:pic>
      <p:cxnSp>
        <p:nvCxnSpPr>
          <p:cNvPr id="159" name="Straight Connector 158"/>
          <p:cNvCxnSpPr/>
          <p:nvPr/>
        </p:nvCxnSpPr>
        <p:spPr>
          <a:xfrm flipH="1">
            <a:off x="2484761" y="4443646"/>
            <a:ext cx="800857" cy="134087"/>
          </a:xfrm>
          <a:prstGeom prst="line">
            <a:avLst/>
          </a:prstGeom>
          <a:ln w="28575" cap="rnd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datacore3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33" y="4349132"/>
            <a:ext cx="630649" cy="362973"/>
          </a:xfrm>
          <a:prstGeom prst="rect">
            <a:avLst/>
          </a:prstGeom>
        </p:spPr>
      </p:pic>
      <p:cxnSp>
        <p:nvCxnSpPr>
          <p:cNvPr id="161" name="Straight Connector 160"/>
          <p:cNvCxnSpPr/>
          <p:nvPr/>
        </p:nvCxnSpPr>
        <p:spPr>
          <a:xfrm flipH="1">
            <a:off x="2637161" y="3781230"/>
            <a:ext cx="2277785" cy="335069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5256368" y="3553625"/>
            <a:ext cx="1166541" cy="187777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6420610" y="3551558"/>
            <a:ext cx="1151" cy="310063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525010" y="3987591"/>
            <a:ext cx="1151" cy="310063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636010" y="4118825"/>
            <a:ext cx="1151" cy="310063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13786" y="2398840"/>
            <a:ext cx="1969223" cy="812907"/>
            <a:chOff x="85339" y="1799129"/>
            <a:chExt cx="1286261" cy="458111"/>
          </a:xfrm>
        </p:grpSpPr>
        <p:sp>
          <p:nvSpPr>
            <p:cNvPr id="87" name="Rounded Rectangular Callout 86"/>
            <p:cNvSpPr/>
            <p:nvPr/>
          </p:nvSpPr>
          <p:spPr>
            <a:xfrm>
              <a:off x="234731" y="1811811"/>
              <a:ext cx="1047263" cy="445429"/>
            </a:xfrm>
            <a:prstGeom prst="wedgeRoundRectCallout">
              <a:avLst>
                <a:gd name="adj1" fmla="val 90819"/>
                <a:gd name="adj2" fmla="val 75966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5339" y="1799129"/>
              <a:ext cx="1286261" cy="426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76"/>
                </a:spcBef>
              </a:pPr>
              <a:r>
                <a:rPr lang="ru-RU" sz="1600" b="1" dirty="0">
                  <a:solidFill>
                    <a:srgbClr val="0C62A5"/>
                  </a:solidFill>
                </a:rPr>
                <a:t>Любые операционные системы</a:t>
              </a:r>
              <a:endParaRPr lang="en-US" sz="1600" b="1" dirty="0">
                <a:solidFill>
                  <a:srgbClr val="0C62A5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224208" y="1335606"/>
            <a:ext cx="1645173" cy="734122"/>
            <a:chOff x="5976628" y="999205"/>
            <a:chExt cx="1215790" cy="445429"/>
          </a:xfrm>
        </p:grpSpPr>
        <p:sp>
          <p:nvSpPr>
            <p:cNvPr id="171" name="Rounded Rectangular Callout 170"/>
            <p:cNvSpPr/>
            <p:nvPr/>
          </p:nvSpPr>
          <p:spPr>
            <a:xfrm>
              <a:off x="6042834" y="999205"/>
              <a:ext cx="1047263" cy="445429"/>
            </a:xfrm>
            <a:prstGeom prst="wedgeRoundRectCallout">
              <a:avLst>
                <a:gd name="adj1" fmla="val -133894"/>
                <a:gd name="adj2" fmla="val 15299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976628" y="1006565"/>
              <a:ext cx="1215790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76"/>
                </a:spcBef>
              </a:pPr>
              <a:r>
                <a:rPr lang="ru-RU" sz="1400" b="1" dirty="0">
                  <a:solidFill>
                    <a:srgbClr val="0C62A5"/>
                  </a:solidFill>
                </a:rPr>
                <a:t>Любые гипервизоры</a:t>
              </a:r>
              <a:endParaRPr lang="en-US" sz="1400" b="1" dirty="0">
                <a:solidFill>
                  <a:srgbClr val="0C62A5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72904" y="5720132"/>
            <a:ext cx="2076549" cy="593905"/>
            <a:chOff x="5497439" y="3978763"/>
            <a:chExt cx="1557412" cy="445429"/>
          </a:xfrm>
        </p:grpSpPr>
        <p:sp>
          <p:nvSpPr>
            <p:cNvPr id="174" name="Rounded Rectangular Callout 173"/>
            <p:cNvSpPr/>
            <p:nvPr/>
          </p:nvSpPr>
          <p:spPr>
            <a:xfrm>
              <a:off x="5741897" y="3978763"/>
              <a:ext cx="1047263" cy="445429"/>
            </a:xfrm>
            <a:prstGeom prst="wedgeRoundRectCallout">
              <a:avLst>
                <a:gd name="adj1" fmla="val -114927"/>
                <a:gd name="adj2" fmla="val -84845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497439" y="4010199"/>
              <a:ext cx="1557412" cy="216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376"/>
                </a:spcBef>
              </a:pPr>
              <a:r>
                <a:rPr lang="ru-RU" sz="1600" b="1" dirty="0">
                  <a:solidFill>
                    <a:srgbClr val="0C62A5"/>
                  </a:solidFill>
                </a:rPr>
                <a:t>Любые СХД</a:t>
              </a:r>
              <a:endParaRPr lang="en-US" sz="1600" b="1" dirty="0">
                <a:solidFill>
                  <a:srgbClr val="0C62A5"/>
                </a:solidFill>
              </a:endParaRPr>
            </a:p>
          </p:txBody>
        </p:sp>
      </p:grpSp>
      <p:sp>
        <p:nvSpPr>
          <p:cNvPr id="151" name="Rounded Rectangular Callout 86"/>
          <p:cNvSpPr/>
          <p:nvPr/>
        </p:nvSpPr>
        <p:spPr>
          <a:xfrm>
            <a:off x="261998" y="4581832"/>
            <a:ext cx="1362001" cy="604105"/>
          </a:xfrm>
          <a:prstGeom prst="wedgeRoundRectCallout">
            <a:avLst>
              <a:gd name="adj1" fmla="val 106432"/>
              <a:gd name="adj2" fmla="val -1790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376"/>
              </a:spcBef>
            </a:pPr>
            <a:r>
              <a:rPr lang="ru-RU" sz="1200" b="1" dirty="0">
                <a:solidFill>
                  <a:srgbClr val="0C62A5"/>
                </a:solidFill>
              </a:rPr>
              <a:t>Любые аппаратные сервера х86</a:t>
            </a:r>
            <a:endParaRPr lang="en-US" sz="1200" b="1" dirty="0">
              <a:solidFill>
                <a:srgbClr val="0C62A5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716283" y="1196176"/>
            <a:ext cx="1848084" cy="5486400"/>
          </a:xfrm>
          <a:prstGeom prst="downArrow">
            <a:avLst>
              <a:gd name="adj1" fmla="val 50000"/>
              <a:gd name="adj2" fmla="val 33773"/>
            </a:avLst>
          </a:prstGeom>
          <a:gradFill flip="none" rotWithShape="1">
            <a:gsLst>
              <a:gs pos="15000">
                <a:srgbClr val="C00000"/>
              </a:gs>
              <a:gs pos="44000">
                <a:schemeClr val="accent2">
                  <a:lumMod val="45000"/>
                  <a:lumOff val="55000"/>
                </a:schemeClr>
              </a:gs>
              <a:gs pos="57000">
                <a:schemeClr val="accent2">
                  <a:lumMod val="45000"/>
                  <a:lumOff val="55000"/>
                </a:schemeClr>
              </a:gs>
              <a:gs pos="70000">
                <a:schemeClr val="bg1"/>
              </a:gs>
            </a:gsLst>
            <a:lin ang="5400000" scaled="1"/>
            <a:tileRect/>
          </a:gradFill>
          <a:ln>
            <a:gradFill flip="none" rotWithShape="1">
              <a:gsLst>
                <a:gs pos="90000">
                  <a:srgbClr val="C00000"/>
                </a:gs>
                <a:gs pos="3000">
                  <a:schemeClr val="accent2">
                    <a:lumMod val="0"/>
                    <a:lumOff val="100000"/>
                  </a:schemeClr>
                </a:gs>
                <a:gs pos="36000">
                  <a:schemeClr val="accent2">
                    <a:lumMod val="100000"/>
                  </a:schemeClr>
                </a:gs>
              </a:gsLst>
              <a:lin ang="16200000" scaled="1"/>
              <a:tileRect/>
            </a:gradFill>
          </a:ln>
          <a:scene3d>
            <a:camera prst="orthographicFront">
              <a:rot lat="1200000" lon="13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9" name="Picture 10" descr="http://images.webydo.com/22/222189/3958%2FTYAN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753" y="5530148"/>
            <a:ext cx="915578" cy="260560"/>
          </a:xfrm>
          <a:prstGeom prst="rect">
            <a:avLst/>
          </a:prstGeom>
          <a:noFill/>
          <a:scene3d>
            <a:camera prst="orthographicFront">
              <a:rot lat="1080000" lon="2004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msasys.com/wp-content/uploads/2014/05/supermicro_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147" y="4944336"/>
            <a:ext cx="1007985" cy="576703"/>
          </a:xfrm>
          <a:prstGeom prst="rect">
            <a:avLst/>
          </a:prstGeom>
          <a:noFill/>
          <a:scene3d>
            <a:camera prst="orthographicFront">
              <a:rot lat="1080000" lon="2004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ogospike.com/wp-content/uploads/2014/11/Huawei_logo-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26" y="4544529"/>
            <a:ext cx="1187293" cy="324196"/>
          </a:xfrm>
          <a:prstGeom prst="rect">
            <a:avLst/>
          </a:prstGeom>
          <a:noFill/>
          <a:scene3d>
            <a:camera prst="orthographicFront">
              <a:rot lat="1080000" lon="2004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https://encrypted-tbn2.gstatic.com/images?q=tbn:ANd9GcSjbwL1cUuyhfJZbvvuMu-yDG_6ju3YpHXcvMlEUTwPuLTAAKCwS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26" y="4199544"/>
            <a:ext cx="964492" cy="258428"/>
          </a:xfrm>
          <a:prstGeom prst="rect">
            <a:avLst/>
          </a:prstGeom>
          <a:noFill/>
          <a:scene3d>
            <a:camera prst="orthographicFront">
              <a:rot lat="1080000" lon="2004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http://cdn-static.zdnet.com/i/story/70/00/018494/emc-q2-earnings-5-6-billion-revenue-in-lin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753" y="2836776"/>
            <a:ext cx="730806" cy="51968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8" descr="http://www.digitaltrends.com/wp-content/uploads/2011/03/HP-logo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259" y="2653552"/>
            <a:ext cx="483108" cy="30533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2" descr="http://www.ipservice.nl/plaatjes/Fusion-io_log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49" y="2262240"/>
            <a:ext cx="1460376" cy="30257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063753" y="3808577"/>
            <a:ext cx="890704" cy="29557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58" name="Picture 8" descr="https://encrypted-tbn3.gstatic.com/images?q=tbn:ANd9GcTmUpiAuUHmk3-L7-4ZTY0FnsN8kwi0gQyWeRqU-deC2pEx-YO1D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26" y="3287332"/>
            <a:ext cx="772333" cy="432506"/>
          </a:xfrm>
          <a:prstGeom prst="rect">
            <a:avLst/>
          </a:prstGeom>
          <a:noFill/>
          <a:scene3d>
            <a:camera prst="orthographicFront">
              <a:rot lat="1080000" lon="2004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4" descr="https://encrypted-tbn1.gstatic.com/images?q=tbn:ANd9GcTatA3IUq6TMvlejIiCTf7ZriGjia_x-S8NkeR57TKhRybG-1gsGLTQCF6A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5" b="42254"/>
          <a:stretch/>
        </p:blipFill>
        <p:spPr bwMode="auto">
          <a:xfrm>
            <a:off x="9981448" y="1370372"/>
            <a:ext cx="1465359" cy="441679"/>
          </a:xfrm>
          <a:prstGeom prst="rect">
            <a:avLst/>
          </a:prstGeom>
          <a:noFill/>
          <a:scene3d>
            <a:camera prst="orthographicFront">
              <a:rot lat="1080000" lon="2004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36" descr="http://businessintelligence.com/wp-content/uploads/2013/01/IBM.jpeg"/>
          <p:cNvPicPr>
            <a:picLocks noChangeAspect="1" noChangeArrowheads="1"/>
          </p:cNvPicPr>
          <p:nvPr/>
        </p:nvPicPr>
        <p:blipFill rotWithShape="1">
          <a:blip r:embed="rId2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4" b="23847"/>
          <a:stretch/>
        </p:blipFill>
        <p:spPr bwMode="auto">
          <a:xfrm>
            <a:off x="10013545" y="1918069"/>
            <a:ext cx="921232" cy="335470"/>
          </a:xfrm>
          <a:prstGeom prst="rect">
            <a:avLst/>
          </a:prstGeom>
          <a:noFill/>
          <a:scene3d>
            <a:camera prst="orthographicFront">
              <a:rot lat="1080000" lon="2004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385162" y="2740974"/>
            <a:ext cx="444199" cy="3539430"/>
          </a:xfrm>
          <a:prstGeom prst="rect">
            <a:avLst/>
          </a:prstGeom>
          <a:scene3d>
            <a:camera prst="orthographicFront">
              <a:rot lat="600000" lon="360000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64784" y="1655658"/>
            <a:ext cx="6650256" cy="4952066"/>
          </a:xfrm>
          <a:prstGeom prst="rect">
            <a:avLst/>
          </a:prstGeom>
        </p:spPr>
      </p:pic>
      <p:sp>
        <p:nvSpPr>
          <p:cNvPr id="309" name="Title 3"/>
          <p:cNvSpPr txBox="1">
            <a:spLocks/>
          </p:cNvSpPr>
          <p:nvPr/>
        </p:nvSpPr>
        <p:spPr bwMode="auto">
          <a:xfrm>
            <a:off x="113786" y="837073"/>
            <a:ext cx="12078214" cy="51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rgbClr val="DA291C"/>
                </a:solidFill>
                <a:latin typeface="+mj-lt"/>
                <a:ea typeface="ＭＳ Ｐゴシック" pitchFamily="-72" charset="-128"/>
                <a:cs typeface="ＭＳ Ｐゴシック" pitchFamily="-72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DA1D08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DA1D08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DA1D08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DA1D08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2800" dirty="0" smtClean="0"/>
              <a:t>Полный набор функционала для любых архитектур и аппаратных платформ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413027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3" grpId="0" animBg="1"/>
      <p:bldP spid="40" grpId="0" animBg="1"/>
      <p:bldP spid="66" grpId="0" animBg="1"/>
      <p:bldP spid="70" grpId="0"/>
      <p:bldP spid="71" grpId="0"/>
      <p:bldP spid="82" grpId="0"/>
      <p:bldP spid="151" grpId="0" animBg="1"/>
      <p:bldP spid="3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3.gstatic.com/images?q=tbn:ANd9GcRfUCncJZhSz9SGpWh_xZBcHIAsFXTuFA5qlai3Njlm2C7eh_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4" y="920230"/>
            <a:ext cx="31242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5880" y="250745"/>
            <a:ext cx="11765817" cy="133897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«Лаборатория Касперского</a:t>
            </a:r>
            <a:r>
              <a:rPr lang="ru-RU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en-US" sz="3200" b="1" dirty="0" err="1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DataCore</a:t>
            </a:r>
            <a:r>
              <a:rPr lang="ru-RU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десятка </a:t>
            </a:r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петабайт</a:t>
            </a:r>
            <a:r>
              <a:rPr lang="en-US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 и ускорения </a:t>
            </a:r>
            <a:r>
              <a:rPr lang="en-US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Hyper</a:t>
            </a:r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3200" b="1" dirty="0">
              <a:solidFill>
                <a:srgbClr val="CF11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518" y="2377556"/>
            <a:ext cx="112760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Первоначально</a:t>
            </a:r>
            <a:r>
              <a:rPr lang="ru-RU" sz="2800" i="1" dirty="0" smtClean="0">
                <a:solidFill>
                  <a:srgbClr val="CF111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CF111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DataCore</a:t>
            </a:r>
            <a:r>
              <a:rPr lang="ru-RU" sz="2800" i="1" dirty="0" smtClean="0">
                <a:solidFill>
                  <a:srgbClr val="CF111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использовался для миграции данных при переезде новый ЦОД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ＭＳ Ｐゴシック" pitchFamily="-72" charset="-128"/>
              </a:rPr>
              <a:t>. Далее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«Лаборатория Касперского» унифицировала управление своими ресурсами хранения данных, построенными на продукции IBM, HP 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NetApp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вывела гарантию непрерывности своего бизнеса на новый уровень и уменьшила время отклика системы хранения за счет повышения производительности и рационального использования ресурсов хранения, обеспечивающих работу их построенной на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Microsoft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Hyper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-V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виртуализирующей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инфраструктуры.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007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" name="Picture 2" descr="http://www.isbmsk.ru/images/main_template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5" y="1017432"/>
            <a:ext cx="4276676" cy="8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2099255" y="100147"/>
            <a:ext cx="9827849" cy="120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DA1D08"/>
                </a:solidFill>
                <a:latin typeface="+mj-lt"/>
                <a:ea typeface="ＭＳ Ｐゴシック" pitchFamily="-72" charset="-128"/>
                <a:cs typeface="ＭＳ Ｐゴシック" pitchFamily="-7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667" b="1">
                <a:solidFill>
                  <a:srgbClr val="DA1D08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667" b="1">
                <a:solidFill>
                  <a:srgbClr val="DA1D08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667" b="1">
                <a:solidFill>
                  <a:srgbClr val="DA1D08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667" b="1">
                <a:solidFill>
                  <a:srgbClr val="DA1D08"/>
                </a:solidFill>
                <a:latin typeface="Arial" charset="0"/>
                <a:ea typeface="ＭＳ Ｐゴシック" pitchFamily="-72" charset="-128"/>
                <a:cs typeface="ＭＳ Ｐゴシック" pitchFamily="-72" charset="-128"/>
              </a:defRPr>
            </a:lvl5pPr>
            <a:lvl6pPr marL="609570" algn="l" rtl="0" eaLnBrk="1" fontAlgn="base" hangingPunct="1">
              <a:spcBef>
                <a:spcPct val="0"/>
              </a:spcBef>
              <a:spcAft>
                <a:spcPct val="0"/>
              </a:spcAft>
              <a:defRPr sz="4133">
                <a:solidFill>
                  <a:schemeClr val="bg1"/>
                </a:solidFill>
                <a:latin typeface="Arial" charset="0"/>
              </a:defRPr>
            </a:lvl6pPr>
            <a:lvl7pPr marL="1219139" algn="l" rtl="0" eaLnBrk="1" fontAlgn="base" hangingPunct="1">
              <a:spcBef>
                <a:spcPct val="0"/>
              </a:spcBef>
              <a:spcAft>
                <a:spcPct val="0"/>
              </a:spcAft>
              <a:defRPr sz="4133">
                <a:solidFill>
                  <a:schemeClr val="bg1"/>
                </a:solidFill>
                <a:latin typeface="Arial" charset="0"/>
              </a:defRPr>
            </a:lvl7pPr>
            <a:lvl8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4133">
                <a:solidFill>
                  <a:schemeClr val="bg1"/>
                </a:solidFill>
                <a:latin typeface="Arial" charset="0"/>
              </a:defRPr>
            </a:lvl8pPr>
            <a:lvl9pPr marL="2438278" algn="l" rtl="0" eaLnBrk="1" fontAlgn="base" hangingPunct="1">
              <a:spcBef>
                <a:spcPct val="0"/>
              </a:spcBef>
              <a:spcAft>
                <a:spcPct val="0"/>
              </a:spcAft>
              <a:defRPr sz="4133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ИНВЕСТСОЦБАНК: Унифицированное хранилище </a:t>
            </a:r>
            <a:r>
              <a:rPr lang="en-US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en-US" dirty="0" err="1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DataCore</a:t>
            </a:r>
            <a:endParaRPr lang="uk-UA" dirty="0">
              <a:solidFill>
                <a:srgbClr val="CF11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105" y="1878234"/>
            <a:ext cx="115099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Проект, который реализовал ИНВЕСТСОЦБАНК с помощью</a:t>
            </a:r>
            <a:r>
              <a:rPr lang="ru-RU" sz="2800" i="1" dirty="0" smtClean="0">
                <a:solidFill>
                  <a:srgbClr val="CF111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rgbClr val="CF111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DataCore</a:t>
            </a:r>
            <a:r>
              <a:rPr lang="ru-RU" sz="2800" i="1" dirty="0" smtClean="0">
                <a:solidFill>
                  <a:srgbClr val="CF111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был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продиктован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возможностью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выгодно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использовать существующее оборудование и расширять его функциональность до уровня, характерного для сложных корпоративных систем, обеспечивая более высокий уровень доступности ресурсов хранения для непрерывности бизнес-процессов, предоставляя централизованное и упрощенное управление всеми ресурсами хранения, повышая производительность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 также максимально повышая использование их текущих инвестиций в оборудование и технологии.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2753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571769" y="1570044"/>
            <a:ext cx="5384800" cy="3741739"/>
          </a:xfrm>
        </p:spPr>
        <p:txBody>
          <a:bodyPr/>
          <a:lstStyle/>
          <a:p>
            <a:r>
              <a:rPr lang="ru-RU" dirty="0" smtClean="0"/>
              <a:t>Стоимость</a:t>
            </a:r>
          </a:p>
          <a:p>
            <a:r>
              <a:rPr lang="ru-RU" dirty="0" smtClean="0"/>
              <a:t>Масштабируемость</a:t>
            </a:r>
          </a:p>
          <a:p>
            <a:r>
              <a:rPr lang="ru-RU" dirty="0" smtClean="0"/>
              <a:t>Совместимость</a:t>
            </a:r>
          </a:p>
          <a:p>
            <a:r>
              <a:rPr lang="ru-RU" dirty="0" smtClean="0"/>
              <a:t>Производительность</a:t>
            </a:r>
          </a:p>
          <a:p>
            <a:r>
              <a:rPr lang="ru-RU" dirty="0" smtClean="0"/>
              <a:t>Надежность</a:t>
            </a:r>
          </a:p>
          <a:p>
            <a:r>
              <a:rPr lang="ru-RU" dirty="0" smtClean="0"/>
              <a:t>Эффективность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232119" y="2112240"/>
            <a:ext cx="5384800" cy="3175122"/>
          </a:xfrm>
        </p:spPr>
        <p:txBody>
          <a:bodyPr/>
          <a:lstStyle/>
          <a:p>
            <a:r>
              <a:rPr lang="ru-RU" dirty="0" smtClean="0"/>
              <a:t>Защита данных</a:t>
            </a:r>
          </a:p>
          <a:p>
            <a:r>
              <a:rPr lang="ru-RU" dirty="0" smtClean="0"/>
              <a:t>Защита инвестиций</a:t>
            </a:r>
          </a:p>
          <a:p>
            <a:r>
              <a:rPr lang="ru-RU" u="sng" dirty="0" smtClean="0"/>
              <a:t>Минимизация внешних рисков</a:t>
            </a:r>
          </a:p>
          <a:p>
            <a:endParaRPr lang="ru-RU" dirty="0"/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2355894" y="440833"/>
            <a:ext cx="6229033" cy="576788"/>
          </a:xfrm>
        </p:spPr>
        <p:txBody>
          <a:bodyPr/>
          <a:lstStyle/>
          <a:p>
            <a:r>
              <a:rPr lang="en-US" dirty="0"/>
              <a:t> </a:t>
            </a:r>
            <a:r>
              <a:rPr lang="ru-RU" dirty="0" smtClean="0"/>
              <a:t>Программное СХД. Резюме.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5094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пасибо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DataCore@bakotech.com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3409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106508" y="156174"/>
            <a:ext cx="7028886" cy="57250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Обратная сторона прогресса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Content Placeholder 2"/>
          <p:cNvSpPr txBox="1">
            <a:spLocks/>
          </p:cNvSpPr>
          <p:nvPr/>
        </p:nvSpPr>
        <p:spPr>
          <a:xfrm>
            <a:off x="8730345" y="1022573"/>
            <a:ext cx="3407229" cy="480789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1D08"/>
              </a:buClr>
              <a:buSzPct val="125000"/>
              <a:buFont typeface="Wingdings" pitchFamily="-72" charset="2"/>
              <a:buChar char="§"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65000"/>
              <a:buFont typeface="Arial" pitchFamily="-72" charset="0"/>
              <a:buChar char="►"/>
              <a:defRPr sz="25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-72" charset="0"/>
              <a:buChar char="•"/>
              <a:defRPr b="1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-72" charset="0"/>
              <a:buChar char="–"/>
              <a:defRPr b="1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-72" charset="0"/>
              <a:buChar char="»"/>
              <a:defRPr b="1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376"/>
              </a:spcBef>
              <a:buClr>
                <a:srgbClr val="C21215"/>
              </a:buClr>
              <a:buNone/>
            </a:pP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Трудности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:</a:t>
            </a:r>
            <a:endParaRPr lang="en-US" sz="2400" b="0" i="1" dirty="0" smtClean="0">
              <a:solidFill>
                <a:schemeClr val="accent6">
                  <a:lumMod val="50000"/>
                </a:schemeClr>
              </a:solidFill>
              <a:cs typeface="Arial"/>
            </a:endParaRPr>
          </a:p>
          <a:p>
            <a:pPr marL="457189" lvl="1" indent="-457189" defTabSz="914080" eaLnBrk="1" hangingPunct="1">
              <a:lnSpc>
                <a:spcPct val="90000"/>
              </a:lnSpc>
              <a:spcBef>
                <a:spcPts val="1440"/>
              </a:spcBef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1867" dirty="0" smtClean="0">
                <a:solidFill>
                  <a:srgbClr val="002060"/>
                </a:solidFill>
              </a:rPr>
              <a:t>Слишком много несовместимых устройств</a:t>
            </a:r>
          </a:p>
          <a:p>
            <a:pPr marL="457189" lvl="1" indent="-457189" defTabSz="914080" eaLnBrk="1" hangingPunct="1">
              <a:lnSpc>
                <a:spcPct val="90000"/>
              </a:lnSpc>
              <a:spcBef>
                <a:spcPts val="1440"/>
              </a:spcBef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1867" dirty="0" smtClean="0">
                <a:solidFill>
                  <a:srgbClr val="002060"/>
                </a:solidFill>
              </a:rPr>
              <a:t>Сохранение уже потраченных средств</a:t>
            </a:r>
          </a:p>
          <a:p>
            <a:pPr marL="457189" lvl="1" indent="-457189" defTabSz="914080" eaLnBrk="1" hangingPunct="1">
              <a:lnSpc>
                <a:spcPct val="90000"/>
              </a:lnSpc>
              <a:spcBef>
                <a:spcPts val="1440"/>
              </a:spcBef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1867" dirty="0" smtClean="0">
                <a:solidFill>
                  <a:srgbClr val="002060"/>
                </a:solidFill>
              </a:rPr>
              <a:t>Как </a:t>
            </a:r>
            <a:r>
              <a:rPr lang="ru-RU" sz="1867" dirty="0">
                <a:solidFill>
                  <a:srgbClr val="002060"/>
                </a:solidFill>
              </a:rPr>
              <a:t>объединять СХД?</a:t>
            </a:r>
            <a:endParaRPr lang="en-US" sz="1867" dirty="0">
              <a:solidFill>
                <a:srgbClr val="002060"/>
              </a:solidFill>
            </a:endParaRPr>
          </a:p>
          <a:p>
            <a:pPr marL="457189" lvl="1" indent="-457189" defTabSz="914080" eaLnBrk="1" hangingPunct="1">
              <a:lnSpc>
                <a:spcPct val="90000"/>
              </a:lnSpc>
              <a:spcBef>
                <a:spcPts val="1440"/>
              </a:spcBef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1867" dirty="0">
                <a:solidFill>
                  <a:srgbClr val="002060"/>
                </a:solidFill>
              </a:rPr>
              <a:t>Как управлять всем парком СХД</a:t>
            </a:r>
            <a:r>
              <a:rPr lang="ru-RU" sz="1867" dirty="0" smtClean="0">
                <a:solidFill>
                  <a:srgbClr val="002060"/>
                </a:solidFill>
              </a:rPr>
              <a:t>?</a:t>
            </a:r>
          </a:p>
          <a:p>
            <a:pPr marL="457189" lvl="1" indent="-457189" defTabSz="914080" eaLnBrk="1" hangingPunct="1">
              <a:lnSpc>
                <a:spcPct val="90000"/>
              </a:lnSpc>
              <a:spcBef>
                <a:spcPts val="1440"/>
              </a:spcBef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1867" dirty="0" smtClean="0">
                <a:solidFill>
                  <a:srgbClr val="002060"/>
                </a:solidFill>
              </a:rPr>
              <a:t>Масштабируемость?</a:t>
            </a:r>
          </a:p>
          <a:p>
            <a:pPr marL="457189" lvl="1" indent="-457189" defTabSz="914080" eaLnBrk="1" hangingPunct="1">
              <a:lnSpc>
                <a:spcPct val="90000"/>
              </a:lnSpc>
              <a:spcBef>
                <a:spcPts val="1440"/>
              </a:spcBef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1867" dirty="0" smtClean="0">
                <a:solidFill>
                  <a:srgbClr val="002060"/>
                </a:solidFill>
              </a:rPr>
              <a:t>Внедрение </a:t>
            </a:r>
            <a:r>
              <a:rPr lang="en-US" sz="1867" dirty="0" smtClean="0">
                <a:solidFill>
                  <a:srgbClr val="002060"/>
                </a:solidFill>
              </a:rPr>
              <a:t>Flash/SSD?</a:t>
            </a:r>
            <a:r>
              <a:rPr lang="ru-RU" sz="1867" dirty="0" smtClean="0">
                <a:solidFill>
                  <a:srgbClr val="002060"/>
                </a:solidFill>
              </a:rPr>
              <a:t> </a:t>
            </a:r>
            <a:endParaRPr lang="en-US" sz="2667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7046" y="2979578"/>
            <a:ext cx="8213196" cy="3617789"/>
            <a:chOff x="819239" y="2101090"/>
            <a:chExt cx="5671080" cy="2713342"/>
          </a:xfrm>
        </p:grpSpPr>
        <p:grpSp>
          <p:nvGrpSpPr>
            <p:cNvPr id="73" name="Group 72"/>
            <p:cNvGrpSpPr/>
            <p:nvPr/>
          </p:nvGrpSpPr>
          <p:grpSpPr>
            <a:xfrm>
              <a:off x="819239" y="2101090"/>
              <a:ext cx="5671080" cy="2713342"/>
              <a:chOff x="819239" y="2138497"/>
              <a:chExt cx="5671080" cy="271334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798116" y="2948955"/>
                <a:ext cx="829710" cy="821085"/>
                <a:chOff x="2947707" y="2932170"/>
                <a:chExt cx="829710" cy="821085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47707" y="2932170"/>
                  <a:ext cx="506531" cy="605367"/>
                </a:xfrm>
                <a:prstGeom prst="rect">
                  <a:avLst/>
                </a:prstGeom>
              </p:spPr>
            </p:pic>
            <p:sp>
              <p:nvSpPr>
                <p:cNvPr id="150" name="TextBox 149"/>
                <p:cNvSpPr txBox="1"/>
                <p:nvPr/>
              </p:nvSpPr>
              <p:spPr>
                <a:xfrm>
                  <a:off x="2949387" y="3560846"/>
                  <a:ext cx="828030" cy="1924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67" dirty="0"/>
                    <a:t>Hybrid Arrays</a:t>
                  </a:r>
                </a:p>
              </p:txBody>
            </p:sp>
          </p:grpSp>
          <p:sp>
            <p:nvSpPr>
              <p:cNvPr id="168" name="TextBox 167"/>
              <p:cNvSpPr txBox="1"/>
              <p:nvPr/>
            </p:nvSpPr>
            <p:spPr>
              <a:xfrm>
                <a:off x="4547221" y="2138497"/>
                <a:ext cx="1943098" cy="281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133" dirty="0"/>
              </a:p>
            </p:txBody>
          </p:sp>
          <p:cxnSp>
            <p:nvCxnSpPr>
              <p:cNvPr id="89" name="Straight Connector 88"/>
              <p:cNvCxnSpPr>
                <a:cxnSpLocks noChangeAspect="1"/>
              </p:cNvCxnSpPr>
              <p:nvPr/>
            </p:nvCxnSpPr>
            <p:spPr>
              <a:xfrm>
                <a:off x="819239" y="3095763"/>
                <a:ext cx="0" cy="1756076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rgbClr val="DA1D08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cxnSpLocks noChangeAspect="1"/>
              </p:cNvCxnSpPr>
              <p:nvPr/>
            </p:nvCxnSpPr>
            <p:spPr>
              <a:xfrm>
                <a:off x="6442323" y="2179645"/>
                <a:ext cx="0" cy="1450326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chemeClr val="bg1">
                        <a:lumMod val="65000"/>
                      </a:schemeClr>
                    </a:gs>
                    <a:gs pos="100000">
                      <a:srgbClr val="DA1D08">
                        <a:alpha val="0"/>
                      </a:srgb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1454716" y="3485536"/>
                <a:ext cx="762944" cy="651565"/>
                <a:chOff x="1454716" y="3670156"/>
                <a:chExt cx="762944" cy="651565"/>
              </a:xfrm>
            </p:grpSpPr>
            <p:pic>
              <p:nvPicPr>
                <p:cNvPr id="128" name="Picture 5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454716" y="3670156"/>
                  <a:ext cx="731309" cy="4594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" name="TextBox 132"/>
                <p:cNvSpPr txBox="1"/>
                <p:nvPr/>
              </p:nvSpPr>
              <p:spPr>
                <a:xfrm>
                  <a:off x="1714127" y="4129312"/>
                  <a:ext cx="503533" cy="1924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67" dirty="0"/>
                    <a:t>NAS</a:t>
                  </a: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190764" y="3145868"/>
                <a:ext cx="641529" cy="907547"/>
                <a:chOff x="2190764" y="3268947"/>
                <a:chExt cx="641529" cy="907547"/>
              </a:xfrm>
            </p:grpSpPr>
            <p:pic>
              <p:nvPicPr>
                <p:cNvPr id="130" name="Picture 4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190764" y="3268947"/>
                  <a:ext cx="532726" cy="7036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6" name="TextBox 135"/>
                <p:cNvSpPr txBox="1"/>
                <p:nvPr/>
              </p:nvSpPr>
              <p:spPr>
                <a:xfrm>
                  <a:off x="2295192" y="3984085"/>
                  <a:ext cx="537101" cy="1924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67" dirty="0"/>
                    <a:t>SAN</a:t>
                  </a: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828686" y="3705067"/>
                <a:ext cx="917547" cy="667799"/>
                <a:chOff x="828686" y="3800174"/>
                <a:chExt cx="917547" cy="667799"/>
              </a:xfrm>
            </p:grpSpPr>
            <p:sp>
              <p:nvSpPr>
                <p:cNvPr id="137" name="TextBox 136"/>
                <p:cNvSpPr txBox="1"/>
                <p:nvPr/>
              </p:nvSpPr>
              <p:spPr>
                <a:xfrm>
                  <a:off x="828686" y="4275564"/>
                  <a:ext cx="917547" cy="1924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67" dirty="0"/>
                    <a:t>Server Storage</a:t>
                  </a:r>
                </a:p>
              </p:txBody>
            </p:sp>
            <p:grpSp>
              <p:nvGrpSpPr>
                <p:cNvPr id="138" name="Group 137"/>
                <p:cNvGrpSpPr/>
                <p:nvPr/>
              </p:nvGrpSpPr>
              <p:grpSpPr>
                <a:xfrm>
                  <a:off x="847580" y="3800174"/>
                  <a:ext cx="766863" cy="493751"/>
                  <a:chOff x="-2977207" y="5226542"/>
                  <a:chExt cx="766863" cy="493751"/>
                </a:xfrm>
              </p:grpSpPr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-2977207" y="5461749"/>
                    <a:ext cx="766863" cy="258544"/>
                    <a:chOff x="-3065641" y="5513472"/>
                    <a:chExt cx="784716" cy="264563"/>
                  </a:xfrm>
                </p:grpSpPr>
                <p:pic>
                  <p:nvPicPr>
                    <p:cNvPr id="145" name="Picture 144" descr="drives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753992" y="5513472"/>
                      <a:ext cx="473067" cy="2153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6" name="Picture 145" descr="drives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3065641" y="5562697"/>
                      <a:ext cx="473067" cy="215338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42" name="Group 141"/>
                  <p:cNvGrpSpPr/>
                  <p:nvPr/>
                </p:nvGrpSpPr>
                <p:grpSpPr>
                  <a:xfrm>
                    <a:off x="-2977206" y="5373467"/>
                    <a:ext cx="762770" cy="250608"/>
                    <a:chOff x="-3065641" y="5512575"/>
                    <a:chExt cx="780528" cy="256443"/>
                  </a:xfrm>
                </p:grpSpPr>
                <p:pic>
                  <p:nvPicPr>
                    <p:cNvPr id="143" name="Picture 142" descr="drives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2758180" y="5512575"/>
                      <a:ext cx="473067" cy="2153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44" name="Picture 143" descr="drives.png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3065641" y="5553680"/>
                      <a:ext cx="473067" cy="21533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40" name="Picture 139" descr="server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976226" y="5226542"/>
                    <a:ext cx="765492" cy="2938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3106115" y="3236110"/>
                <a:ext cx="843648" cy="575373"/>
                <a:chOff x="4180316" y="3348001"/>
                <a:chExt cx="843648" cy="575373"/>
              </a:xfrm>
            </p:grpSpPr>
            <p:sp>
              <p:nvSpPr>
                <p:cNvPr id="166" name="TextBox 165"/>
                <p:cNvSpPr txBox="1"/>
                <p:nvPr/>
              </p:nvSpPr>
              <p:spPr>
                <a:xfrm>
                  <a:off x="4218313" y="3730965"/>
                  <a:ext cx="805651" cy="1924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67" dirty="0"/>
                    <a:t>Flash Arrays</a:t>
                  </a:r>
                </a:p>
              </p:txBody>
            </p:sp>
            <p:pic>
              <p:nvPicPr>
                <p:cNvPr id="65" name="Picture 64" descr="flasharray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80316" y="3348001"/>
                  <a:ext cx="644621" cy="404318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2747871" y="3575792"/>
                <a:ext cx="525912" cy="381419"/>
                <a:chOff x="2747871" y="3738034"/>
                <a:chExt cx="525912" cy="381419"/>
              </a:xfrm>
            </p:grpSpPr>
            <p:sp>
              <p:nvSpPr>
                <p:cNvPr id="148" name="TextBox 147"/>
                <p:cNvSpPr txBox="1"/>
                <p:nvPr/>
              </p:nvSpPr>
              <p:spPr>
                <a:xfrm>
                  <a:off x="2747871" y="3927044"/>
                  <a:ext cx="525912" cy="1924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67" dirty="0"/>
                    <a:t>Flash</a:t>
                  </a:r>
                </a:p>
              </p:txBody>
            </p:sp>
            <p:pic>
              <p:nvPicPr>
                <p:cNvPr id="66" name="Picture 5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duotone>
                    <a:prstClr val="black"/>
                    <a:srgbClr val="2E62AE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747871" y="3738034"/>
                  <a:ext cx="434172" cy="129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4429674" y="2987241"/>
                <a:ext cx="886669" cy="730499"/>
                <a:chOff x="4429674" y="2987241"/>
                <a:chExt cx="886669" cy="730499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429674" y="2987241"/>
                  <a:ext cx="770868" cy="496381"/>
                  <a:chOff x="4429674" y="2987241"/>
                  <a:chExt cx="770868" cy="496381"/>
                </a:xfrm>
              </p:grpSpPr>
              <p:pic>
                <p:nvPicPr>
                  <p:cNvPr id="171" name="Picture 170" descr="server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35050" y="3189772"/>
                    <a:ext cx="765492" cy="293850"/>
                  </a:xfrm>
                  <a:prstGeom prst="rect">
                    <a:avLst/>
                  </a:prstGeom>
                </p:spPr>
              </p:pic>
              <p:pic>
                <p:nvPicPr>
                  <p:cNvPr id="67" name="Picture 66" descr="server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32362" y="3095762"/>
                    <a:ext cx="765492" cy="2938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Picture 67" descr="server.png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29674" y="2987241"/>
                    <a:ext cx="765492" cy="293850"/>
                  </a:xfrm>
                  <a:prstGeom prst="rect">
                    <a:avLst/>
                  </a:prstGeom>
                </p:spPr>
              </p:pic>
              <p:sp>
                <p:nvSpPr>
                  <p:cNvPr id="2" name="Rectangle 1"/>
                  <p:cNvSpPr/>
                  <p:nvPr/>
                </p:nvSpPr>
                <p:spPr>
                  <a:xfrm>
                    <a:off x="4644960" y="3131737"/>
                    <a:ext cx="45719" cy="338328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  <a:scene3d>
                    <a:camera prst="isometricOffAxis1Left"/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dirty="0"/>
                  </a:p>
                </p:txBody>
              </p:sp>
            </p:grpSp>
            <p:sp>
              <p:nvSpPr>
                <p:cNvPr id="69" name="TextBox 68"/>
                <p:cNvSpPr txBox="1"/>
                <p:nvPr/>
              </p:nvSpPr>
              <p:spPr>
                <a:xfrm>
                  <a:off x="4544261" y="3451417"/>
                  <a:ext cx="772082" cy="2663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067" dirty="0"/>
                    <a:t>Converged</a:t>
                  </a:r>
                  <a:br>
                    <a:rPr lang="en-US" sz="1067" dirty="0"/>
                  </a:br>
                  <a:r>
                    <a:rPr lang="en-US" sz="1067" dirty="0"/>
                    <a:t>Systems</a:t>
                  </a:r>
                </a:p>
              </p:txBody>
            </p:sp>
          </p:grpSp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264" y="2543853"/>
              <a:ext cx="1156563" cy="647096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634458" y="3179863"/>
              <a:ext cx="464368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67" dirty="0"/>
                <a:t>Cloud</a:t>
              </a:r>
            </a:p>
          </p:txBody>
        </p:sp>
      </p:grpSp>
      <p:sp>
        <p:nvSpPr>
          <p:cNvPr id="5" name="Стрелка вправо 4"/>
          <p:cNvSpPr/>
          <p:nvPr/>
        </p:nvSpPr>
        <p:spPr>
          <a:xfrm rot="20917284">
            <a:off x="210921" y="5235233"/>
            <a:ext cx="8576264" cy="66113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8000"/>
                  <a:lumOff val="92000"/>
                </a:schemeClr>
              </a:gs>
              <a:gs pos="100000">
                <a:schemeClr val="accent5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 rot="20951567">
            <a:off x="6661234" y="4833609"/>
            <a:ext cx="1186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СЕГОДНЯ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21048054">
            <a:off x="8197567" y="4576469"/>
            <a:ext cx="51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6430" y="858485"/>
            <a:ext cx="4267200" cy="243840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826706" y="3167214"/>
            <a:ext cx="28972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 smtClean="0"/>
              <a:t>Требования (объем, производительность,..)</a:t>
            </a:r>
            <a:endParaRPr lang="en-US" sz="1067" dirty="0"/>
          </a:p>
        </p:txBody>
      </p:sp>
      <p:sp>
        <p:nvSpPr>
          <p:cNvPr id="96" name="TextBox 95"/>
          <p:cNvSpPr txBox="1"/>
          <p:nvPr/>
        </p:nvSpPr>
        <p:spPr>
          <a:xfrm rot="16200000">
            <a:off x="-250427" y="1331537"/>
            <a:ext cx="933016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67" dirty="0" smtClean="0"/>
              <a:t>Стоимость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92500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13" y="1692735"/>
            <a:ext cx="4947302" cy="264747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95278"/>
            <a:ext cx="11232630" cy="7893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определяющие </a:t>
            </a:r>
            <a:r>
              <a:rPr lang="ru-RU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  <a:endParaRPr lang="ru-RU" sz="3200" b="1" dirty="0">
              <a:solidFill>
                <a:srgbClr val="CF11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28" y="1142304"/>
            <a:ext cx="5081011" cy="25348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5972" y="3548853"/>
            <a:ext cx="4386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Требования (объем, производительность,..)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503728" y="1711715"/>
            <a:ext cx="1313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Стоимость</a:t>
            </a:r>
            <a:endParaRPr lang="en-US" sz="16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9698888" y="1692735"/>
            <a:ext cx="0" cy="3066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914779" y="1630227"/>
            <a:ext cx="0" cy="3066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14779" y="4377862"/>
            <a:ext cx="2770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Стабильный рост бизнеса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685461" y="4379697"/>
            <a:ext cx="201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Кризисная ситуация</a:t>
            </a:r>
            <a:endParaRPr lang="en-US" sz="160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1609199" y="1685651"/>
            <a:ext cx="0" cy="3066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1184274">
            <a:off x="6814761" y="2609666"/>
            <a:ext cx="2770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Бюджет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1224897">
            <a:off x="6614160" y="3246567"/>
            <a:ext cx="326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Кол-во управляющих действий, рост нагрузки на СУБД,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ERP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45629" y="4354104"/>
            <a:ext cx="11376482" cy="17775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1D08"/>
              </a:buClr>
              <a:buSzPct val="125000"/>
              <a:buFont typeface="Wingdings" pitchFamily="-72" charset="2"/>
              <a:buChar char="§"/>
              <a:defRPr sz="3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65000"/>
              <a:buFont typeface="Arial" pitchFamily="-72" charset="0"/>
              <a:buChar char="►"/>
              <a:defRPr sz="25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-72" charset="0"/>
              <a:buChar char="•"/>
              <a:defRPr b="1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-72" charset="0"/>
              <a:buChar char="–"/>
              <a:defRPr b="1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-72" charset="0"/>
              <a:buChar char="»"/>
              <a:defRPr b="1" kern="120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-457189" defTabSz="914080" eaLnBrk="1" hangingPunct="1">
              <a:lnSpc>
                <a:spcPct val="90000"/>
              </a:lnSpc>
              <a:spcBef>
                <a:spcPts val="1440"/>
              </a:spcBef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2000" dirty="0" smtClean="0">
                <a:solidFill>
                  <a:srgbClr val="002060"/>
                </a:solidFill>
              </a:rPr>
              <a:t>Как перейти на более дешевое оборудование?</a:t>
            </a:r>
          </a:p>
          <a:p>
            <a:pPr marL="457189" lvl="1" indent="-457189" defTabSz="914080" eaLnBrk="1" hangingPunct="1">
              <a:lnSpc>
                <a:spcPct val="90000"/>
              </a:lnSpc>
              <a:spcBef>
                <a:spcPts val="1440"/>
              </a:spcBef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Как </a:t>
            </a:r>
            <a:r>
              <a:rPr lang="ru-RU" sz="2000" dirty="0" smtClean="0">
                <a:solidFill>
                  <a:srgbClr val="002060"/>
                </a:solidFill>
              </a:rPr>
              <a:t>масштабировать СХД с малыми затратами?</a:t>
            </a:r>
          </a:p>
          <a:p>
            <a:pPr marL="457189" lvl="1" indent="-457189" defTabSz="914080" eaLnBrk="1" hangingPunct="1">
              <a:lnSpc>
                <a:spcPct val="90000"/>
              </a:lnSpc>
              <a:spcBef>
                <a:spcPts val="1440"/>
              </a:spcBef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2000" dirty="0" smtClean="0">
                <a:solidFill>
                  <a:srgbClr val="002060"/>
                </a:solidFill>
              </a:rPr>
              <a:t>Как при этом не потерять (или увеличить) производительность.</a:t>
            </a:r>
          </a:p>
          <a:p>
            <a:pPr marL="457189" lvl="1" indent="-457189" defTabSz="914080" eaLnBrk="1" hangingPunct="1">
              <a:lnSpc>
                <a:spcPct val="90000"/>
              </a:lnSpc>
              <a:spcBef>
                <a:spcPts val="1440"/>
              </a:spcBef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2000" dirty="0" smtClean="0">
                <a:solidFill>
                  <a:srgbClr val="002060"/>
                </a:solidFill>
              </a:rPr>
              <a:t>Как </a:t>
            </a:r>
            <a:r>
              <a:rPr lang="ru-RU" sz="2000" dirty="0">
                <a:solidFill>
                  <a:srgbClr val="002060"/>
                </a:solidFill>
              </a:rPr>
              <a:t>объединять СХД?</a:t>
            </a:r>
            <a:endParaRPr lang="en-US" sz="2000" dirty="0">
              <a:solidFill>
                <a:srgbClr val="002060"/>
              </a:solidFill>
            </a:endParaRPr>
          </a:p>
          <a:p>
            <a:pPr marL="457189" lvl="1" indent="-457189" defTabSz="914080" eaLnBrk="1" hangingPunct="1">
              <a:lnSpc>
                <a:spcPct val="90000"/>
              </a:lnSpc>
              <a:spcBef>
                <a:spcPts val="1440"/>
              </a:spcBef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2000" dirty="0">
                <a:solidFill>
                  <a:srgbClr val="002060"/>
                </a:solidFill>
              </a:rPr>
              <a:t>Как управлять всем парком СХД</a:t>
            </a:r>
            <a:r>
              <a:rPr lang="ru-RU" sz="2000" dirty="0" smtClean="0">
                <a:solidFill>
                  <a:srgbClr val="002060"/>
                </a:solidFill>
              </a:rPr>
              <a:t>?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6804457" y="1653245"/>
            <a:ext cx="11306" cy="553784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1355320" y="4301439"/>
            <a:ext cx="357022" cy="11950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20122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20" y="4486991"/>
            <a:ext cx="2110189" cy="494938"/>
          </a:xfrm>
          <a:prstGeom prst="rect">
            <a:avLst/>
          </a:prstGeo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609600" y="295278"/>
            <a:ext cx="11232630" cy="78938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Простой пример экономии при покупке новой СХД</a:t>
            </a:r>
            <a:endParaRPr lang="ru-RU" sz="3200" b="1" dirty="0">
              <a:solidFill>
                <a:srgbClr val="CF11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945902" y="1314378"/>
            <a:ext cx="7664700" cy="3856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Требования: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i="1" dirty="0" smtClean="0"/>
              <a:t>Полезный объем - </a:t>
            </a:r>
            <a:r>
              <a:rPr lang="ru-RU" sz="1900" dirty="0" smtClean="0"/>
              <a:t>30 ТБ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/>
              <a:t>12000 </a:t>
            </a:r>
            <a:r>
              <a:rPr lang="ru-RU" sz="1900" dirty="0"/>
              <a:t>IOPS</a:t>
            </a:r>
          </a:p>
          <a:p>
            <a:pPr marL="4680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i="1" dirty="0" smtClean="0"/>
              <a:t>Функционал:</a:t>
            </a:r>
            <a:r>
              <a:rPr lang="ru-RU" sz="1900" dirty="0" smtClean="0"/>
              <a:t> </a:t>
            </a:r>
          </a:p>
          <a:p>
            <a:pPr marL="887097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/>
              <a:t>Виртуализация</a:t>
            </a:r>
            <a:r>
              <a:rPr lang="ru-RU" sz="1900" dirty="0"/>
              <a:t>, </a:t>
            </a:r>
            <a:endParaRPr lang="ru-RU" sz="1900" dirty="0" smtClean="0"/>
          </a:p>
          <a:p>
            <a:pPr marL="887097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 smtClean="0"/>
              <a:t>Thin Provisioning</a:t>
            </a:r>
            <a:r>
              <a:rPr lang="ru-RU" sz="1900" dirty="0" smtClean="0"/>
              <a:t>, </a:t>
            </a:r>
          </a:p>
          <a:p>
            <a:pPr marL="887097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 smtClean="0"/>
              <a:t>Sync </a:t>
            </a:r>
            <a:r>
              <a:rPr lang="en-US" sz="1900" dirty="0"/>
              <a:t>Mirroring</a:t>
            </a:r>
            <a:r>
              <a:rPr lang="ru-RU" sz="1900" dirty="0"/>
              <a:t>, </a:t>
            </a:r>
            <a:endParaRPr lang="ru-RU" sz="1900" dirty="0" smtClean="0"/>
          </a:p>
          <a:p>
            <a:pPr marL="887097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 smtClean="0"/>
              <a:t>iSCSI</a:t>
            </a:r>
            <a:r>
              <a:rPr lang="ru-RU" sz="1900" dirty="0"/>
              <a:t>, </a:t>
            </a:r>
            <a:endParaRPr lang="ru-RU" sz="1900" dirty="0" smtClean="0"/>
          </a:p>
          <a:p>
            <a:pPr marL="887097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 smtClean="0"/>
              <a:t>snapshots</a:t>
            </a:r>
            <a:r>
              <a:rPr lang="ru-RU" sz="1900" dirty="0"/>
              <a:t>, </a:t>
            </a:r>
            <a:endParaRPr lang="ru-RU" sz="1900" dirty="0" smtClean="0"/>
          </a:p>
          <a:p>
            <a:pPr marL="887097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/>
              <a:t>миграция </a:t>
            </a:r>
            <a:r>
              <a:rPr lang="ru-RU" sz="1900" dirty="0"/>
              <a:t>и </a:t>
            </a:r>
            <a:r>
              <a:rPr lang="en-US" sz="1900" dirty="0"/>
              <a:t>pass</a:t>
            </a:r>
            <a:r>
              <a:rPr lang="ru-RU" sz="1900" dirty="0"/>
              <a:t>-</a:t>
            </a:r>
            <a:r>
              <a:rPr lang="en-US" sz="1900" dirty="0"/>
              <a:t>through</a:t>
            </a:r>
            <a:r>
              <a:rPr lang="ru-RU" sz="1900" dirty="0"/>
              <a:t>, </a:t>
            </a:r>
            <a:endParaRPr lang="ru-RU" sz="1900" dirty="0" smtClean="0"/>
          </a:p>
          <a:p>
            <a:pPr marL="887097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/>
              <a:t>статистика</a:t>
            </a:r>
            <a:r>
              <a:rPr lang="ru-RU" sz="1900" dirty="0"/>
              <a:t>, интеграция с </a:t>
            </a:r>
            <a:r>
              <a:rPr lang="en-US" sz="1900" dirty="0"/>
              <a:t>VMware</a:t>
            </a:r>
            <a:r>
              <a:rPr lang="ru-RU" sz="1900" dirty="0"/>
              <a:t> и </a:t>
            </a:r>
            <a:r>
              <a:rPr lang="en-US" sz="1900" dirty="0"/>
              <a:t>Microsoft</a:t>
            </a:r>
            <a:r>
              <a:rPr lang="ru-RU" sz="1900" dirty="0"/>
              <a:t>, </a:t>
            </a:r>
            <a:endParaRPr lang="ru-RU" sz="1900" dirty="0" smtClean="0"/>
          </a:p>
          <a:p>
            <a:pPr marL="887097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dirty="0" smtClean="0"/>
              <a:t>Асинхронная </a:t>
            </a:r>
            <a:r>
              <a:rPr lang="ru-RU" sz="1900" dirty="0"/>
              <a:t>репликация, </a:t>
            </a:r>
            <a:endParaRPr lang="ru-RU" sz="1900" dirty="0" smtClean="0"/>
          </a:p>
          <a:p>
            <a:pPr marL="887097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 smtClean="0"/>
              <a:t>CDP</a:t>
            </a:r>
            <a:endParaRPr lang="ru-RU" sz="1900" dirty="0"/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25" y="2188844"/>
            <a:ext cx="4038926" cy="15598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89989" y="1211111"/>
            <a:ext cx="419679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ETERNUS DX</a:t>
            </a:r>
            <a:r>
              <a:rPr lang="ru-RU" dirty="0"/>
              <a:t>440 </a:t>
            </a:r>
            <a:r>
              <a:rPr lang="en-US" dirty="0" smtClean="0"/>
              <a:t>S2</a:t>
            </a:r>
            <a:endParaRPr lang="ru-RU" dirty="0" smtClean="0"/>
          </a:p>
          <a:p>
            <a:r>
              <a:rPr lang="ru-RU" dirty="0" smtClean="0"/>
              <a:t>С соответствующим набором дисков </a:t>
            </a:r>
          </a:p>
          <a:p>
            <a:r>
              <a:rPr lang="ru-RU" dirty="0" smtClean="0"/>
              <a:t>и доп. лицензий</a:t>
            </a:r>
          </a:p>
          <a:p>
            <a:r>
              <a:rPr lang="en-US" sz="2800" b="1" u="sng" dirty="0" smtClean="0">
                <a:solidFill>
                  <a:srgbClr val="C00000"/>
                </a:solidFill>
              </a:rPr>
              <a:t>$ </a:t>
            </a:r>
            <a:r>
              <a:rPr lang="ru-RU" sz="2800" b="1" u="sng" dirty="0" smtClean="0">
                <a:solidFill>
                  <a:srgbClr val="C00000"/>
                </a:solidFill>
              </a:rPr>
              <a:t>249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</a:rPr>
              <a:t>250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>
                <a:solidFill>
                  <a:srgbClr val="C00000"/>
                </a:solidFill>
              </a:rPr>
              <a:t>GPL</a:t>
            </a:r>
            <a:endParaRPr lang="ru-RU" sz="2800" dirty="0" smtClean="0"/>
          </a:p>
          <a:p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89989" y="3516476"/>
            <a:ext cx="419679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ETERNUS</a:t>
            </a:r>
            <a:r>
              <a:rPr lang="ru-RU" dirty="0" smtClean="0"/>
              <a:t> </a:t>
            </a:r>
            <a:r>
              <a:rPr lang="en-US" dirty="0" smtClean="0"/>
              <a:t>DX500 </a:t>
            </a:r>
            <a:r>
              <a:rPr lang="en-US" dirty="0"/>
              <a:t>S3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С соответствующим набором дисков </a:t>
            </a:r>
          </a:p>
          <a:p>
            <a:r>
              <a:rPr lang="ru-RU" dirty="0"/>
              <a:t>и доп. лицензий</a:t>
            </a:r>
          </a:p>
          <a:p>
            <a:r>
              <a:rPr lang="en-US" sz="2800" b="1" u="sng" dirty="0" smtClean="0">
                <a:solidFill>
                  <a:srgbClr val="C00000"/>
                </a:solidFill>
              </a:rPr>
              <a:t>$ </a:t>
            </a:r>
            <a:r>
              <a:rPr lang="ru-RU" sz="2800" b="1" u="sng" dirty="0" smtClean="0">
                <a:solidFill>
                  <a:srgbClr val="C00000"/>
                </a:solidFill>
              </a:rPr>
              <a:t>298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</a:rPr>
              <a:t>400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>
                <a:solidFill>
                  <a:srgbClr val="C00000"/>
                </a:solidFill>
              </a:rPr>
              <a:t>GPL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53277" y="2887375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53277" y="1216406"/>
            <a:ext cx="4430537" cy="351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u="sng" dirty="0"/>
              <a:t>PRIMERGY </a:t>
            </a:r>
            <a:r>
              <a:rPr lang="ru-RU" u="sng" dirty="0" smtClean="0"/>
              <a:t>RX350 </a:t>
            </a:r>
            <a:r>
              <a:rPr lang="en-US" u="sng" dirty="0" smtClean="0"/>
              <a:t>S8</a:t>
            </a:r>
            <a:r>
              <a:rPr lang="ru-RU" u="sng" dirty="0" smtClean="0"/>
              <a:t> 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Процессор: 1х </a:t>
            </a:r>
            <a:r>
              <a:rPr lang="en-US" dirty="0"/>
              <a:t>E</a:t>
            </a:r>
            <a:r>
              <a:rPr lang="ru-RU" dirty="0"/>
              <a:t>5-2643</a:t>
            </a:r>
            <a:r>
              <a:rPr lang="en-US" dirty="0"/>
              <a:t>v</a:t>
            </a:r>
            <a:r>
              <a:rPr lang="ru-RU" dirty="0"/>
              <a:t>2 (6</a:t>
            </a:r>
            <a:r>
              <a:rPr lang="en-US" dirty="0"/>
              <a:t>c</a:t>
            </a:r>
            <a:r>
              <a:rPr lang="ru-RU" dirty="0"/>
              <a:t>, 3,5</a:t>
            </a:r>
            <a:r>
              <a:rPr lang="en-US" dirty="0"/>
              <a:t>G</a:t>
            </a:r>
            <a:r>
              <a:rPr lang="ru-RU" dirty="0"/>
              <a:t>), 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dirty="0"/>
              <a:t>ОЗУ: 64</a:t>
            </a:r>
            <a:r>
              <a:rPr lang="en-US" dirty="0"/>
              <a:t>GB</a:t>
            </a:r>
            <a:r>
              <a:rPr lang="ru-RU" dirty="0"/>
              <a:t>, 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dirty="0"/>
              <a:t>Сеть: 4 х 10</a:t>
            </a:r>
            <a:r>
              <a:rPr lang="en-US" dirty="0"/>
              <a:t>G Eth</a:t>
            </a:r>
            <a:r>
              <a:rPr lang="ru-RU" dirty="0"/>
              <a:t>, 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dirty="0"/>
              <a:t>Внешний </a:t>
            </a:r>
            <a:r>
              <a:rPr lang="en-US" dirty="0"/>
              <a:t>RAID SAS</a:t>
            </a:r>
            <a:endParaRPr lang="ru-RU" dirty="0"/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dirty="0"/>
              <a:t>WinServ2012 </a:t>
            </a:r>
            <a:r>
              <a:rPr lang="en-US" dirty="0"/>
              <a:t>R2</a:t>
            </a:r>
            <a:endParaRPr lang="ru-RU" dirty="0"/>
          </a:p>
          <a:p>
            <a:pPr>
              <a:lnSpc>
                <a:spcPct val="107000"/>
              </a:lnSpc>
            </a:pPr>
            <a:r>
              <a:rPr lang="ru-RU" dirty="0"/>
              <a:t>Дисковая подсистема </a:t>
            </a:r>
            <a:r>
              <a:rPr lang="en-US" u="sng" dirty="0"/>
              <a:t>ETERNUS JX40 </a:t>
            </a:r>
            <a:r>
              <a:rPr lang="en-US" dirty="0"/>
              <a:t>(JBOD</a:t>
            </a:r>
            <a:r>
              <a:rPr lang="ru-RU" dirty="0"/>
              <a:t>,</a:t>
            </a:r>
            <a:r>
              <a:rPr lang="en-US" dirty="0"/>
              <a:t> 2</a:t>
            </a:r>
            <a:r>
              <a:rPr lang="ru-RU" dirty="0"/>
              <a:t> полки </a:t>
            </a:r>
            <a:r>
              <a:rPr lang="ru-RU" dirty="0" smtClean="0"/>
              <a:t>-</a:t>
            </a:r>
            <a:r>
              <a:rPr lang="en-US" dirty="0" smtClean="0"/>
              <a:t>2x </a:t>
            </a:r>
            <a:r>
              <a:rPr lang="en-US" dirty="0"/>
              <a:t>(</a:t>
            </a:r>
            <a:r>
              <a:rPr lang="ru-RU" dirty="0"/>
              <a:t>9</a:t>
            </a:r>
            <a:r>
              <a:rPr lang="en-US" dirty="0"/>
              <a:t>+1)*900G_10k +1)</a:t>
            </a:r>
            <a:endParaRPr lang="ru-RU" dirty="0"/>
          </a:p>
          <a:p>
            <a:pPr>
              <a:lnSpc>
                <a:spcPct val="107000"/>
              </a:lnSpc>
            </a:pPr>
            <a:r>
              <a:rPr lang="ru-RU" dirty="0" smtClean="0"/>
              <a:t>Лицензии </a:t>
            </a:r>
            <a:r>
              <a:rPr lang="ru-RU" u="sng" dirty="0" err="1" smtClean="0">
                <a:solidFill>
                  <a:srgbClr val="C00000"/>
                </a:solidFill>
              </a:rPr>
              <a:t>DataCore</a:t>
            </a:r>
            <a:r>
              <a:rPr lang="ru-RU" u="sng" dirty="0" smtClean="0">
                <a:solidFill>
                  <a:srgbClr val="C00000"/>
                </a:solidFill>
              </a:rPr>
              <a:t> </a:t>
            </a:r>
            <a:r>
              <a:rPr lang="ru-RU" u="sng" dirty="0"/>
              <a:t>(VL3</a:t>
            </a:r>
            <a:r>
              <a:rPr lang="ru-RU" b="1" u="sng" dirty="0" smtClean="0"/>
              <a:t>)</a:t>
            </a:r>
          </a:p>
          <a:p>
            <a:pPr>
              <a:lnSpc>
                <a:spcPct val="107000"/>
              </a:lnSpc>
            </a:pPr>
            <a:r>
              <a:rPr lang="en-US" sz="2800" b="1" u="sng" dirty="0" smtClean="0">
                <a:solidFill>
                  <a:srgbClr val="C00000"/>
                </a:solidFill>
              </a:rPr>
              <a:t>$ </a:t>
            </a:r>
            <a:r>
              <a:rPr lang="ru-RU" sz="2800" b="1" u="sng" dirty="0" smtClean="0">
                <a:solidFill>
                  <a:srgbClr val="C00000"/>
                </a:solidFill>
              </a:rPr>
              <a:t>159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</a:rPr>
              <a:t>000</a:t>
            </a:r>
            <a:r>
              <a:rPr lang="en-US" sz="2800" b="1" u="sng" dirty="0" smtClean="0">
                <a:solidFill>
                  <a:srgbClr val="C00000"/>
                </a:solidFill>
              </a:rPr>
              <a:t> </a:t>
            </a:r>
            <a:r>
              <a:rPr lang="en-US" sz="2800" b="1" u="sng" dirty="0">
                <a:solidFill>
                  <a:srgbClr val="C00000"/>
                </a:solidFill>
              </a:rPr>
              <a:t>GPL</a:t>
            </a:r>
            <a:endParaRPr lang="ru-RU" sz="2800" b="1" u="sng" dirty="0">
              <a:solidFill>
                <a:srgbClr val="C00000"/>
              </a:solidFill>
            </a:endParaRPr>
          </a:p>
          <a:p>
            <a:pPr>
              <a:lnSpc>
                <a:spcPct val="107000"/>
              </a:lnSpc>
            </a:pP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981442" y="2137947"/>
            <a:ext cx="2611997" cy="1259985"/>
            <a:chOff x="5848989" y="4489644"/>
            <a:chExt cx="2611997" cy="125998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989" y="4489644"/>
              <a:ext cx="2590800" cy="124968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856731" y="5380297"/>
              <a:ext cx="2039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dirty="0"/>
                <a:t>ETERNUS JX40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58077" y="5369992"/>
              <a:ext cx="702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b="0" dirty="0" smtClean="0"/>
                <a:t>SAS</a:t>
              </a:r>
              <a:endParaRPr lang="en-US" b="0" dirty="0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42" y="1084664"/>
            <a:ext cx="2590800" cy="13502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41143" y="2186941"/>
            <a:ext cx="24673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 smtClean="0"/>
              <a:t>PRIMERGY RX350 S8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25" y="3489683"/>
            <a:ext cx="875470" cy="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96" y="5062290"/>
            <a:ext cx="236283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647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2" grpId="0"/>
      <p:bldP spid="2" grpId="1"/>
      <p:bldP spid="9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451547"/>
            <a:ext cx="6650107" cy="47244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34307" y="1479028"/>
            <a:ext cx="4832775" cy="4601805"/>
          </a:xfrm>
        </p:spPr>
        <p:txBody>
          <a:bodyPr>
            <a:normAutofit/>
          </a:bodyPr>
          <a:lstStyle/>
          <a:p>
            <a:pPr marL="457189" lvl="1" indent="-457189" defTabSz="914080" fontAlgn="base">
              <a:spcBef>
                <a:spcPts val="1440"/>
              </a:spcBef>
              <a:spcAft>
                <a:spcPct val="0"/>
              </a:spcAft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2800" b="1" dirty="0">
                <a:solidFill>
                  <a:srgbClr val="002060"/>
                </a:solidFill>
                <a:ea typeface="ＭＳ Ｐゴシック" pitchFamily="-72" charset="-128"/>
              </a:rPr>
              <a:t>Защита инвестиций</a:t>
            </a:r>
          </a:p>
          <a:p>
            <a:pPr marL="457189" lvl="1" indent="-457189" defTabSz="914080" fontAlgn="base">
              <a:spcBef>
                <a:spcPts val="1440"/>
              </a:spcBef>
              <a:spcAft>
                <a:spcPct val="0"/>
              </a:spcAft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2800" b="1" dirty="0">
                <a:solidFill>
                  <a:srgbClr val="002060"/>
                </a:solidFill>
                <a:ea typeface="ＭＳ Ｐゴシック" pitchFamily="-72" charset="-128"/>
              </a:rPr>
              <a:t>Рациональное использование оборудования </a:t>
            </a:r>
          </a:p>
          <a:p>
            <a:pPr marL="457189" lvl="1" indent="-457189" defTabSz="914080" fontAlgn="base">
              <a:spcBef>
                <a:spcPts val="1440"/>
              </a:spcBef>
              <a:spcAft>
                <a:spcPct val="0"/>
              </a:spcAft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ea typeface="ＭＳ Ｐゴシック" pitchFamily="-72" charset="-128"/>
              </a:rPr>
              <a:t>Вторая </a:t>
            </a:r>
            <a:r>
              <a:rPr lang="ru-RU" sz="2800" b="1" dirty="0">
                <a:solidFill>
                  <a:srgbClr val="002060"/>
                </a:solidFill>
                <a:ea typeface="ＭＳ Ｐゴシック" pitchFamily="-72" charset="-128"/>
              </a:rPr>
              <a:t>жизнь устаревшим </a:t>
            </a:r>
            <a:r>
              <a:rPr lang="ru-RU" sz="2800" b="1" dirty="0" smtClean="0">
                <a:solidFill>
                  <a:srgbClr val="002060"/>
                </a:solidFill>
                <a:ea typeface="ＭＳ Ｐゴシック" pitchFamily="-72" charset="-128"/>
              </a:rPr>
              <a:t>системам</a:t>
            </a:r>
          </a:p>
          <a:p>
            <a:pPr marL="457189" lvl="1" indent="-457189" defTabSz="914080" fontAlgn="base">
              <a:spcBef>
                <a:spcPts val="1440"/>
              </a:spcBef>
              <a:spcAft>
                <a:spcPct val="0"/>
              </a:spcAft>
              <a:buClr>
                <a:srgbClr val="C82F22"/>
              </a:buClr>
              <a:buSzPct val="120000"/>
              <a:buFont typeface="Wingdings" charset="2"/>
              <a:buChar char="§"/>
            </a:pPr>
            <a:r>
              <a:rPr lang="ru-RU" sz="2800" b="1" dirty="0" smtClean="0">
                <a:solidFill>
                  <a:srgbClr val="002060"/>
                </a:solidFill>
                <a:ea typeface="ＭＳ Ｐゴシック" pitchFamily="-72" charset="-128"/>
              </a:rPr>
              <a:t>Легкая миграция данных между любыми СХД</a:t>
            </a:r>
            <a:endParaRPr lang="ru-RU" sz="2800" b="1" dirty="0">
              <a:solidFill>
                <a:srgbClr val="002060"/>
              </a:solidFill>
              <a:ea typeface="ＭＳ Ｐゴシック" pitchFamily="-72" charset="-128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84200" y="115396"/>
            <a:ext cx="10972800" cy="5591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Независимость от аппаратных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5381496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424540" y="2388386"/>
            <a:ext cx="1281521" cy="1022751"/>
            <a:chOff x="5150529" y="1624205"/>
            <a:chExt cx="961141" cy="767063"/>
          </a:xfrm>
        </p:grpSpPr>
        <p:sp>
          <p:nvSpPr>
            <p:cNvPr id="95" name="TextBox 94"/>
            <p:cNvSpPr txBox="1"/>
            <p:nvPr/>
          </p:nvSpPr>
          <p:spPr>
            <a:xfrm>
              <a:off x="5150529" y="1624205"/>
              <a:ext cx="961141" cy="315567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ru-RU" sz="1067" b="1" spc="200" dirty="0">
                  <a:solidFill>
                    <a:srgbClr val="000000"/>
                  </a:solidFill>
                  <a:cs typeface="Calibri"/>
                </a:rPr>
                <a:t>Санкт-Петербург</a:t>
              </a: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5454977" y="1903162"/>
              <a:ext cx="539160" cy="488106"/>
              <a:chOff x="1323936" y="632097"/>
              <a:chExt cx="539160" cy="488106"/>
            </a:xfrm>
          </p:grpSpPr>
          <p:pic>
            <p:nvPicPr>
              <p:cNvPr id="99" name="74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1786" y="833937"/>
                <a:ext cx="482336" cy="185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" name="Rectangle 99"/>
              <p:cNvSpPr/>
              <p:nvPr/>
            </p:nvSpPr>
            <p:spPr>
              <a:xfrm>
                <a:off x="1323936" y="664934"/>
                <a:ext cx="539160" cy="45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pic>
            <p:nvPicPr>
              <p:cNvPr id="101" name="Picture 100" descr="datacore3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250" y="632097"/>
                <a:ext cx="476985" cy="274531"/>
              </a:xfrm>
              <a:prstGeom prst="rect">
                <a:avLst/>
              </a:prstGeom>
            </p:spPr>
          </p:pic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>
                <a:solidFill>
                  <a:srgbClr val="7B7B7B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7B7B7B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0" y="150813"/>
            <a:ext cx="12192000" cy="8366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Кроссплатформенная инфраструктура хранения данных</a:t>
            </a:r>
            <a:endParaRPr lang="en-US" sz="3200" b="1" dirty="0">
              <a:solidFill>
                <a:srgbClr val="CF11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17307" y="2689666"/>
            <a:ext cx="2823008" cy="3261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538481" y="4389466"/>
            <a:ext cx="0" cy="507996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95860" y="4514935"/>
            <a:ext cx="0" cy="507996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7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3025" y="4615741"/>
            <a:ext cx="643115" cy="24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395061" y="2202834"/>
            <a:ext cx="2030777" cy="33182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615561" y="4002373"/>
            <a:ext cx="1608647" cy="1183563"/>
            <a:chOff x="4169037" y="2970181"/>
            <a:chExt cx="1323790" cy="973980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4343272" y="3256035"/>
              <a:ext cx="971787" cy="150919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4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7841" y="3315279"/>
              <a:ext cx="354986" cy="468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5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4940" y="3562220"/>
              <a:ext cx="487313" cy="306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5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9037" y="3823306"/>
              <a:ext cx="356913" cy="12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Straight Connector 28"/>
            <p:cNvCxnSpPr/>
            <p:nvPr/>
          </p:nvCxnSpPr>
          <p:spPr>
            <a:xfrm>
              <a:off x="4829259" y="2970181"/>
              <a:ext cx="0" cy="660360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344062" y="3406028"/>
              <a:ext cx="0" cy="463278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14456" y="3254683"/>
              <a:ext cx="0" cy="115767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7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1388" y="4044230"/>
            <a:ext cx="643115" cy="24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 flipH="1">
            <a:off x="2232577" y="5013766"/>
            <a:ext cx="544284" cy="84929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8594" y="4890193"/>
            <a:ext cx="431372" cy="56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6718" y="5190271"/>
            <a:ext cx="592175" cy="3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869" y="5598466"/>
            <a:ext cx="433713" cy="14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>
            <a:off x="3459672" y="4910780"/>
            <a:ext cx="0" cy="362515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43213" y="4816559"/>
            <a:ext cx="0" cy="140677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7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2019" y="4482382"/>
            <a:ext cx="643115" cy="24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1941602" y="3855725"/>
            <a:ext cx="4891021" cy="919535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2306944" y="3134005"/>
            <a:ext cx="1643737" cy="805371"/>
            <a:chOff x="4108256" y="1051792"/>
            <a:chExt cx="3241508" cy="158822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839051" y="1272338"/>
              <a:ext cx="0" cy="218144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44181" y="1618367"/>
              <a:ext cx="0" cy="217023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108256" y="1413568"/>
              <a:ext cx="3241508" cy="508451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741614" y="1398860"/>
              <a:ext cx="0" cy="1241152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74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6148" y="1221274"/>
              <a:ext cx="903916" cy="34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74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1520" y="1397819"/>
              <a:ext cx="903916" cy="34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74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8402" y="1051792"/>
              <a:ext cx="903916" cy="346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Group 49"/>
          <p:cNvGrpSpPr/>
          <p:nvPr/>
        </p:nvGrpSpPr>
        <p:grpSpPr>
          <a:xfrm>
            <a:off x="5845482" y="2678050"/>
            <a:ext cx="1145785" cy="769383"/>
            <a:chOff x="4615791" y="1099608"/>
            <a:chExt cx="2259529" cy="1517249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492368" y="1332109"/>
              <a:ext cx="0" cy="218144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22363" y="1546644"/>
              <a:ext cx="0" cy="217022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783280" y="1498031"/>
              <a:ext cx="2092040" cy="310805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741615" y="1653434"/>
              <a:ext cx="0" cy="963423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74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5791" y="1314141"/>
              <a:ext cx="903916" cy="34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74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25855" y="1099608"/>
              <a:ext cx="903916" cy="34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56" descr="datacore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6" y="3775110"/>
            <a:ext cx="635980" cy="366041"/>
          </a:xfrm>
          <a:prstGeom prst="rect">
            <a:avLst/>
          </a:prstGeom>
        </p:spPr>
      </p:pic>
      <p:pic>
        <p:nvPicPr>
          <p:cNvPr id="61" name="Picture 60" descr="HaDr-VDisk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75" y="3518801"/>
            <a:ext cx="440012" cy="413497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 flipH="1">
            <a:off x="3615061" y="3986446"/>
            <a:ext cx="2536015" cy="405020"/>
          </a:xfrm>
          <a:prstGeom prst="line">
            <a:avLst/>
          </a:prstGeom>
          <a:ln w="28575" cap="rnd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129757" y="3679630"/>
            <a:ext cx="1785187" cy="264345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 rot="1616993">
            <a:off x="4874215" y="3926583"/>
            <a:ext cx="84376" cy="694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4764784" y="4016469"/>
            <a:ext cx="228077" cy="469883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4872904" y="3999397"/>
            <a:ext cx="228077" cy="469883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5256368" y="3452025"/>
            <a:ext cx="1166541" cy="187777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083009" y="2805090"/>
            <a:ext cx="2091607" cy="25654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 anchor="b">
            <a:spAutoFit/>
          </a:bodyPr>
          <a:lstStyle/>
          <a:p>
            <a:pPr algn="ctr"/>
            <a:r>
              <a:rPr lang="ru-RU" sz="1067" b="1" spc="200" dirty="0">
                <a:solidFill>
                  <a:srgbClr val="000000"/>
                </a:solidFill>
                <a:cs typeface="Calibri"/>
              </a:rPr>
              <a:t>Москва</a:t>
            </a:r>
            <a:endParaRPr lang="en-US" sz="1067" b="1" spc="2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89795" y="2313610"/>
            <a:ext cx="1612504" cy="25654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 anchor="b">
            <a:spAutoFit/>
          </a:bodyPr>
          <a:lstStyle/>
          <a:p>
            <a:pPr algn="ctr"/>
            <a:r>
              <a:rPr lang="ru-RU" sz="1067" b="1" spc="200" dirty="0">
                <a:solidFill>
                  <a:srgbClr val="000000"/>
                </a:solidFill>
                <a:cs typeface="Calibri"/>
              </a:rPr>
              <a:t>Зеленоград</a:t>
            </a:r>
            <a:endParaRPr lang="en-US" sz="1067" b="1" spc="2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73" name="Picture 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2021" y="5293323"/>
            <a:ext cx="592175" cy="3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4" name="Straight Connector 73"/>
          <p:cNvCxnSpPr/>
          <p:nvPr/>
        </p:nvCxnSpPr>
        <p:spPr>
          <a:xfrm>
            <a:off x="2233557" y="5097461"/>
            <a:ext cx="0" cy="562967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779139" y="5006533"/>
            <a:ext cx="0" cy="364815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 flipH="1">
            <a:off x="7253717" y="3065819"/>
            <a:ext cx="1782440" cy="124724"/>
            <a:chOff x="1695554" y="3859821"/>
            <a:chExt cx="1374265" cy="196033"/>
          </a:xfrm>
          <a:scene3d>
            <a:camera prst="isometricOffAxis1Right"/>
            <a:lightRig rig="threePt" dir="t"/>
          </a:scene3d>
        </p:grpSpPr>
        <p:cxnSp>
          <p:nvCxnSpPr>
            <p:cNvPr id="78" name="Straight Connector 77"/>
            <p:cNvCxnSpPr/>
            <p:nvPr/>
          </p:nvCxnSpPr>
          <p:spPr>
            <a:xfrm>
              <a:off x="2326140" y="3959025"/>
              <a:ext cx="743679" cy="0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695554" y="3959025"/>
              <a:ext cx="570216" cy="0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225468" y="3859821"/>
              <a:ext cx="89293" cy="196033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285839" y="3859821"/>
              <a:ext cx="89293" cy="196033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/>
          <p:cNvSpPr/>
          <p:nvPr/>
        </p:nvSpPr>
        <p:spPr>
          <a:xfrm>
            <a:off x="2069059" y="1702667"/>
            <a:ext cx="4880395" cy="66697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1867" b="1" dirty="0"/>
              <a:t>Синхронное зеркалирование между Дата-Центрами</a:t>
            </a:r>
            <a:endParaRPr lang="en-US" sz="1867" b="1" dirty="0"/>
          </a:p>
        </p:txBody>
      </p:sp>
      <p:sp>
        <p:nvSpPr>
          <p:cNvPr id="83" name="Rectangle 82"/>
          <p:cNvSpPr/>
          <p:nvPr/>
        </p:nvSpPr>
        <p:spPr>
          <a:xfrm>
            <a:off x="6959393" y="4872418"/>
            <a:ext cx="3842936" cy="66697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1867" b="1" dirty="0"/>
              <a:t>Асинхронная репликация на удаленный сайт</a:t>
            </a:r>
            <a:endParaRPr lang="en-US" sz="1867" b="1" dirty="0"/>
          </a:p>
        </p:txBody>
      </p:sp>
      <p:grpSp>
        <p:nvGrpSpPr>
          <p:cNvPr id="126" name="Group 125"/>
          <p:cNvGrpSpPr/>
          <p:nvPr/>
        </p:nvGrpSpPr>
        <p:grpSpPr>
          <a:xfrm>
            <a:off x="9881592" y="3832399"/>
            <a:ext cx="1399209" cy="858540"/>
            <a:chOff x="5105769" y="1747363"/>
            <a:chExt cx="1049407" cy="643905"/>
          </a:xfrm>
        </p:grpSpPr>
        <p:sp>
          <p:nvSpPr>
            <p:cNvPr id="127" name="TextBox 126"/>
            <p:cNvSpPr txBox="1"/>
            <p:nvPr/>
          </p:nvSpPr>
          <p:spPr>
            <a:xfrm>
              <a:off x="5105769" y="1747363"/>
              <a:ext cx="1049407" cy="192409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ru-RU" sz="1067" b="1" spc="200" dirty="0">
                  <a:solidFill>
                    <a:srgbClr val="000000"/>
                  </a:solidFill>
                  <a:cs typeface="Calibri"/>
                </a:rPr>
                <a:t>Казань</a:t>
              </a:r>
              <a:endParaRPr lang="en-US" sz="1067" b="1" spc="200" dirty="0">
                <a:solidFill>
                  <a:srgbClr val="000000"/>
                </a:solidFill>
                <a:cs typeface="Calibri"/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5454977" y="1903162"/>
              <a:ext cx="539160" cy="488106"/>
              <a:chOff x="1323936" y="632097"/>
              <a:chExt cx="539160" cy="488106"/>
            </a:xfrm>
          </p:grpSpPr>
          <p:pic>
            <p:nvPicPr>
              <p:cNvPr id="129" name="74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1786" y="833937"/>
                <a:ext cx="482336" cy="185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0" name="Rectangle 129"/>
              <p:cNvSpPr/>
              <p:nvPr/>
            </p:nvSpPr>
            <p:spPr>
              <a:xfrm>
                <a:off x="1323936" y="664934"/>
                <a:ext cx="539160" cy="45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pic>
            <p:nvPicPr>
              <p:cNvPr id="131" name="Picture 130" descr="datacore3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250" y="632097"/>
                <a:ext cx="476985" cy="274531"/>
              </a:xfrm>
              <a:prstGeom prst="rect">
                <a:avLst/>
              </a:prstGeom>
            </p:spPr>
          </p:pic>
        </p:grpSp>
      </p:grpSp>
      <p:grpSp>
        <p:nvGrpSpPr>
          <p:cNvPr id="137" name="Group 136"/>
          <p:cNvGrpSpPr/>
          <p:nvPr/>
        </p:nvGrpSpPr>
        <p:grpSpPr>
          <a:xfrm>
            <a:off x="9091746" y="3193491"/>
            <a:ext cx="1281521" cy="851080"/>
            <a:chOff x="5139339" y="1752958"/>
            <a:chExt cx="961141" cy="638310"/>
          </a:xfrm>
        </p:grpSpPr>
        <p:sp>
          <p:nvSpPr>
            <p:cNvPr id="138" name="TextBox 137"/>
            <p:cNvSpPr txBox="1"/>
            <p:nvPr/>
          </p:nvSpPr>
          <p:spPr>
            <a:xfrm>
              <a:off x="5139339" y="1752958"/>
              <a:ext cx="961141" cy="192409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ru-RU" sz="1067" b="1" spc="200" dirty="0">
                  <a:solidFill>
                    <a:srgbClr val="000000"/>
                  </a:solidFill>
                  <a:cs typeface="Calibri"/>
                </a:rPr>
                <a:t>Воронеж</a:t>
              </a:r>
              <a:endParaRPr lang="en-US" sz="1067" b="1" spc="200" dirty="0">
                <a:solidFill>
                  <a:srgbClr val="000000"/>
                </a:solidFill>
                <a:cs typeface="Calibri"/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5454977" y="1903162"/>
              <a:ext cx="539160" cy="488106"/>
              <a:chOff x="1323936" y="632097"/>
              <a:chExt cx="539160" cy="488106"/>
            </a:xfrm>
          </p:grpSpPr>
          <p:pic>
            <p:nvPicPr>
              <p:cNvPr id="140" name="74 Imagen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1786" y="833937"/>
                <a:ext cx="482336" cy="185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1" name="Rectangle 140"/>
              <p:cNvSpPr/>
              <p:nvPr/>
            </p:nvSpPr>
            <p:spPr>
              <a:xfrm>
                <a:off x="1323936" y="664934"/>
                <a:ext cx="539160" cy="45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pic>
            <p:nvPicPr>
              <p:cNvPr id="142" name="Picture 141" descr="datacore3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250" y="632097"/>
                <a:ext cx="476985" cy="274531"/>
              </a:xfrm>
              <a:prstGeom prst="rect">
                <a:avLst/>
              </a:prstGeom>
            </p:spPr>
          </p:pic>
        </p:grpSp>
      </p:grpSp>
      <p:grpSp>
        <p:nvGrpSpPr>
          <p:cNvPr id="143" name="Group 142"/>
          <p:cNvGrpSpPr/>
          <p:nvPr/>
        </p:nvGrpSpPr>
        <p:grpSpPr>
          <a:xfrm flipH="1">
            <a:off x="7157418" y="4445642"/>
            <a:ext cx="3475717" cy="124724"/>
            <a:chOff x="390031" y="3859821"/>
            <a:chExt cx="2679766" cy="196033"/>
          </a:xfrm>
          <a:scene3d>
            <a:camera prst="isometricOffAxis1Right"/>
            <a:lightRig rig="threePt" dir="t"/>
          </a:scene3d>
        </p:grpSpPr>
        <p:cxnSp>
          <p:nvCxnSpPr>
            <p:cNvPr id="144" name="Straight Connector 143"/>
            <p:cNvCxnSpPr/>
            <p:nvPr/>
          </p:nvCxnSpPr>
          <p:spPr>
            <a:xfrm>
              <a:off x="2326124" y="3959025"/>
              <a:ext cx="743673" cy="0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90031" y="3959025"/>
              <a:ext cx="1875723" cy="0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225460" y="3859821"/>
              <a:ext cx="89293" cy="196033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2285838" y="3859821"/>
              <a:ext cx="89293" cy="196033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2338267" y="3218832"/>
            <a:ext cx="451293" cy="188411"/>
            <a:chOff x="958850" y="1688501"/>
            <a:chExt cx="3266694" cy="1363817"/>
          </a:xfrm>
        </p:grpSpPr>
        <p:pic>
          <p:nvPicPr>
            <p:cNvPr id="103" name="Picture 102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1688501"/>
              <a:ext cx="1577594" cy="909792"/>
            </a:xfrm>
            <a:prstGeom prst="rect">
              <a:avLst/>
            </a:prstGeom>
          </p:spPr>
        </p:pic>
        <p:pic>
          <p:nvPicPr>
            <p:cNvPr id="104" name="Picture 103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" y="1859951"/>
              <a:ext cx="1577594" cy="909792"/>
            </a:xfrm>
            <a:prstGeom prst="rect">
              <a:avLst/>
            </a:prstGeom>
          </p:spPr>
        </p:pic>
        <p:pic>
          <p:nvPicPr>
            <p:cNvPr id="105" name="Picture 104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50" y="1971076"/>
              <a:ext cx="1577594" cy="909792"/>
            </a:xfrm>
            <a:prstGeom prst="rect">
              <a:avLst/>
            </a:prstGeom>
          </p:spPr>
        </p:pic>
        <p:pic>
          <p:nvPicPr>
            <p:cNvPr id="106" name="Picture 105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50" y="2142526"/>
              <a:ext cx="1577594" cy="909792"/>
            </a:xfrm>
            <a:prstGeom prst="rect">
              <a:avLst/>
            </a:prstGeom>
          </p:spPr>
        </p:pic>
      </p:grpSp>
      <p:grpSp>
        <p:nvGrpSpPr>
          <p:cNvPr id="107" name="Group 106"/>
          <p:cNvGrpSpPr/>
          <p:nvPr/>
        </p:nvGrpSpPr>
        <p:grpSpPr>
          <a:xfrm>
            <a:off x="2888600" y="3129932"/>
            <a:ext cx="451293" cy="188411"/>
            <a:chOff x="958850" y="1688501"/>
            <a:chExt cx="3266694" cy="1363817"/>
          </a:xfrm>
        </p:grpSpPr>
        <p:pic>
          <p:nvPicPr>
            <p:cNvPr id="108" name="Picture 107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1688501"/>
              <a:ext cx="1577594" cy="909792"/>
            </a:xfrm>
            <a:prstGeom prst="rect">
              <a:avLst/>
            </a:prstGeom>
          </p:spPr>
        </p:pic>
        <p:pic>
          <p:nvPicPr>
            <p:cNvPr id="109" name="Picture 108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" y="1859951"/>
              <a:ext cx="1577594" cy="909792"/>
            </a:xfrm>
            <a:prstGeom prst="rect">
              <a:avLst/>
            </a:prstGeom>
          </p:spPr>
        </p:pic>
        <p:pic>
          <p:nvPicPr>
            <p:cNvPr id="110" name="Picture 109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50" y="1971076"/>
              <a:ext cx="1577594" cy="909792"/>
            </a:xfrm>
            <a:prstGeom prst="rect">
              <a:avLst/>
            </a:prstGeom>
          </p:spPr>
        </p:pic>
        <p:pic>
          <p:nvPicPr>
            <p:cNvPr id="111" name="Picture 110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50" y="2142526"/>
              <a:ext cx="1577594" cy="909792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3426234" y="3041032"/>
            <a:ext cx="451293" cy="188411"/>
            <a:chOff x="958850" y="1688501"/>
            <a:chExt cx="3266694" cy="1363817"/>
          </a:xfrm>
        </p:grpSpPr>
        <p:pic>
          <p:nvPicPr>
            <p:cNvPr id="113" name="Picture 112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1688501"/>
              <a:ext cx="1577594" cy="909792"/>
            </a:xfrm>
            <a:prstGeom prst="rect">
              <a:avLst/>
            </a:prstGeom>
          </p:spPr>
        </p:pic>
        <p:pic>
          <p:nvPicPr>
            <p:cNvPr id="114" name="Picture 113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" y="1859951"/>
              <a:ext cx="1577594" cy="909792"/>
            </a:xfrm>
            <a:prstGeom prst="rect">
              <a:avLst/>
            </a:prstGeom>
          </p:spPr>
        </p:pic>
        <p:pic>
          <p:nvPicPr>
            <p:cNvPr id="115" name="Picture 114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50" y="1971076"/>
              <a:ext cx="1577594" cy="909792"/>
            </a:xfrm>
            <a:prstGeom prst="rect">
              <a:avLst/>
            </a:prstGeom>
          </p:spPr>
        </p:pic>
        <p:pic>
          <p:nvPicPr>
            <p:cNvPr id="116" name="Picture 115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50" y="2142526"/>
              <a:ext cx="1577594" cy="909792"/>
            </a:xfrm>
            <a:prstGeom prst="rect">
              <a:avLst/>
            </a:prstGeom>
          </p:spPr>
        </p:pic>
      </p:grpSp>
      <p:grpSp>
        <p:nvGrpSpPr>
          <p:cNvPr id="117" name="Group 116"/>
          <p:cNvGrpSpPr/>
          <p:nvPr/>
        </p:nvGrpSpPr>
        <p:grpSpPr>
          <a:xfrm>
            <a:off x="5847700" y="2689665"/>
            <a:ext cx="451293" cy="188411"/>
            <a:chOff x="958850" y="1688501"/>
            <a:chExt cx="3266694" cy="1363817"/>
          </a:xfrm>
        </p:grpSpPr>
        <p:pic>
          <p:nvPicPr>
            <p:cNvPr id="118" name="Picture 117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1688501"/>
              <a:ext cx="1577594" cy="909792"/>
            </a:xfrm>
            <a:prstGeom prst="rect">
              <a:avLst/>
            </a:prstGeom>
          </p:spPr>
        </p:pic>
        <p:pic>
          <p:nvPicPr>
            <p:cNvPr id="119" name="Picture 118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" y="1859951"/>
              <a:ext cx="1577594" cy="909792"/>
            </a:xfrm>
            <a:prstGeom prst="rect">
              <a:avLst/>
            </a:prstGeom>
          </p:spPr>
        </p:pic>
        <p:pic>
          <p:nvPicPr>
            <p:cNvPr id="120" name="Picture 119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50" y="1971076"/>
              <a:ext cx="1577594" cy="909792"/>
            </a:xfrm>
            <a:prstGeom prst="rect">
              <a:avLst/>
            </a:prstGeom>
          </p:spPr>
        </p:pic>
        <p:pic>
          <p:nvPicPr>
            <p:cNvPr id="121" name="Picture 120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50" y="2142526"/>
              <a:ext cx="1577594" cy="909792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6508100" y="2579599"/>
            <a:ext cx="451293" cy="188411"/>
            <a:chOff x="958850" y="1688501"/>
            <a:chExt cx="3266694" cy="1363817"/>
          </a:xfrm>
        </p:grpSpPr>
        <p:pic>
          <p:nvPicPr>
            <p:cNvPr id="123" name="Picture 122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50" y="1688501"/>
              <a:ext cx="1577594" cy="909792"/>
            </a:xfrm>
            <a:prstGeom prst="rect">
              <a:avLst/>
            </a:prstGeom>
          </p:spPr>
        </p:pic>
        <p:pic>
          <p:nvPicPr>
            <p:cNvPr id="124" name="Picture 123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50" y="1859951"/>
              <a:ext cx="1577594" cy="909792"/>
            </a:xfrm>
            <a:prstGeom prst="rect">
              <a:avLst/>
            </a:prstGeom>
          </p:spPr>
        </p:pic>
        <p:pic>
          <p:nvPicPr>
            <p:cNvPr id="125" name="Picture 124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950" y="1971076"/>
              <a:ext cx="1577594" cy="909792"/>
            </a:xfrm>
            <a:prstGeom prst="rect">
              <a:avLst/>
            </a:prstGeom>
          </p:spPr>
        </p:pic>
        <p:pic>
          <p:nvPicPr>
            <p:cNvPr id="148" name="Picture 147" descr="app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9550" y="2142526"/>
              <a:ext cx="1577594" cy="909792"/>
            </a:xfrm>
            <a:prstGeom prst="rect">
              <a:avLst/>
            </a:prstGeom>
          </p:spPr>
        </p:pic>
      </p:grpSp>
      <p:cxnSp>
        <p:nvCxnSpPr>
          <p:cNvPr id="154" name="Straight Connector 153"/>
          <p:cNvCxnSpPr/>
          <p:nvPr/>
        </p:nvCxnSpPr>
        <p:spPr>
          <a:xfrm flipH="1">
            <a:off x="3460245" y="4819033"/>
            <a:ext cx="582383" cy="93396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155" descr="datacore3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33" y="4213666"/>
            <a:ext cx="630649" cy="362973"/>
          </a:xfrm>
          <a:prstGeom prst="rect">
            <a:avLst/>
          </a:prstGeom>
        </p:spPr>
      </p:pic>
      <p:cxnSp>
        <p:nvCxnSpPr>
          <p:cNvPr id="159" name="Straight Connector 158"/>
          <p:cNvCxnSpPr/>
          <p:nvPr/>
        </p:nvCxnSpPr>
        <p:spPr>
          <a:xfrm flipH="1">
            <a:off x="2484761" y="4443646"/>
            <a:ext cx="800857" cy="134087"/>
          </a:xfrm>
          <a:prstGeom prst="line">
            <a:avLst/>
          </a:prstGeom>
          <a:ln w="28575" cap="rnd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datacore3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33" y="4349132"/>
            <a:ext cx="630649" cy="362973"/>
          </a:xfrm>
          <a:prstGeom prst="rect">
            <a:avLst/>
          </a:prstGeom>
        </p:spPr>
      </p:pic>
      <p:cxnSp>
        <p:nvCxnSpPr>
          <p:cNvPr id="161" name="Straight Connector 160"/>
          <p:cNvCxnSpPr/>
          <p:nvPr/>
        </p:nvCxnSpPr>
        <p:spPr>
          <a:xfrm flipH="1">
            <a:off x="2637161" y="3781230"/>
            <a:ext cx="2277785" cy="335069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>
            <a:off x="5256368" y="3553625"/>
            <a:ext cx="1166541" cy="187777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6420610" y="3551558"/>
            <a:ext cx="1151" cy="310063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3525010" y="3987591"/>
            <a:ext cx="1151" cy="310063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2636010" y="4118825"/>
            <a:ext cx="1151" cy="310063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 flipH="1">
            <a:off x="7213592" y="3747714"/>
            <a:ext cx="2515331" cy="124724"/>
            <a:chOff x="1130494" y="3859821"/>
            <a:chExt cx="1939325" cy="196033"/>
          </a:xfrm>
          <a:scene3d>
            <a:camera prst="isometricOffAxis1Right"/>
            <a:lightRig rig="threePt" dir="t"/>
          </a:scene3d>
        </p:grpSpPr>
        <p:cxnSp>
          <p:nvCxnSpPr>
            <p:cNvPr id="133" name="Straight Connector 132"/>
            <p:cNvCxnSpPr/>
            <p:nvPr/>
          </p:nvCxnSpPr>
          <p:spPr>
            <a:xfrm>
              <a:off x="2326140" y="3959025"/>
              <a:ext cx="743679" cy="0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130494" y="3925446"/>
              <a:ext cx="1135275" cy="33579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225468" y="3859821"/>
              <a:ext cx="89293" cy="196033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2285839" y="3859821"/>
              <a:ext cx="89293" cy="196033"/>
            </a:xfrm>
            <a:prstGeom prst="line">
              <a:avLst/>
            </a:prstGeom>
            <a:ln w="19050" cap="rnd" cmpd="sng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13786" y="2398840"/>
            <a:ext cx="1969223" cy="812907"/>
            <a:chOff x="85339" y="1799129"/>
            <a:chExt cx="1286261" cy="458111"/>
          </a:xfrm>
        </p:grpSpPr>
        <p:sp>
          <p:nvSpPr>
            <p:cNvPr id="87" name="Rounded Rectangular Callout 86"/>
            <p:cNvSpPr/>
            <p:nvPr/>
          </p:nvSpPr>
          <p:spPr>
            <a:xfrm>
              <a:off x="234731" y="1811811"/>
              <a:ext cx="1047263" cy="445429"/>
            </a:xfrm>
            <a:prstGeom prst="wedgeRoundRectCallout">
              <a:avLst>
                <a:gd name="adj1" fmla="val 90819"/>
                <a:gd name="adj2" fmla="val 75966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85339" y="1799129"/>
              <a:ext cx="1286261" cy="426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76"/>
                </a:spcBef>
              </a:pPr>
              <a:r>
                <a:rPr lang="ru-RU" sz="1600" b="1" dirty="0">
                  <a:solidFill>
                    <a:srgbClr val="0C62A5"/>
                  </a:solidFill>
                </a:rPr>
                <a:t>Любые операционные системы</a:t>
              </a:r>
              <a:endParaRPr lang="en-US" sz="1600" b="1" dirty="0">
                <a:solidFill>
                  <a:srgbClr val="0C62A5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161436" y="1468712"/>
            <a:ext cx="1621053" cy="593905"/>
            <a:chOff x="5976628" y="999205"/>
            <a:chExt cx="1215790" cy="445429"/>
          </a:xfrm>
        </p:grpSpPr>
        <p:sp>
          <p:nvSpPr>
            <p:cNvPr id="171" name="Rounded Rectangular Callout 170"/>
            <p:cNvSpPr/>
            <p:nvPr/>
          </p:nvSpPr>
          <p:spPr>
            <a:xfrm>
              <a:off x="6042834" y="999205"/>
              <a:ext cx="1047263" cy="445429"/>
            </a:xfrm>
            <a:prstGeom prst="wedgeRoundRectCallout">
              <a:avLst>
                <a:gd name="adj1" fmla="val -133894"/>
                <a:gd name="adj2" fmla="val 15299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976628" y="1006565"/>
              <a:ext cx="1215790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76"/>
                </a:spcBef>
              </a:pPr>
              <a:r>
                <a:rPr lang="ru-RU" sz="1400" b="1" dirty="0">
                  <a:solidFill>
                    <a:srgbClr val="0C62A5"/>
                  </a:solidFill>
                </a:rPr>
                <a:t>Любые гипервизоры</a:t>
              </a:r>
              <a:endParaRPr lang="en-US" sz="1400" b="1" dirty="0">
                <a:solidFill>
                  <a:srgbClr val="0C62A5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72904" y="5720132"/>
            <a:ext cx="2076549" cy="593905"/>
            <a:chOff x="5497439" y="3978763"/>
            <a:chExt cx="1557412" cy="445429"/>
          </a:xfrm>
        </p:grpSpPr>
        <p:sp>
          <p:nvSpPr>
            <p:cNvPr id="174" name="Rounded Rectangular Callout 173"/>
            <p:cNvSpPr/>
            <p:nvPr/>
          </p:nvSpPr>
          <p:spPr>
            <a:xfrm>
              <a:off x="5741897" y="3978763"/>
              <a:ext cx="1047263" cy="445429"/>
            </a:xfrm>
            <a:prstGeom prst="wedgeRoundRectCallout">
              <a:avLst>
                <a:gd name="adj1" fmla="val -114927"/>
                <a:gd name="adj2" fmla="val -84845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5497439" y="4010199"/>
              <a:ext cx="1557412" cy="2169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376"/>
                </a:spcBef>
              </a:pPr>
              <a:r>
                <a:rPr lang="ru-RU" sz="1600" b="1" dirty="0">
                  <a:solidFill>
                    <a:srgbClr val="0C62A5"/>
                  </a:solidFill>
                </a:rPr>
                <a:t>Любые СХД</a:t>
              </a:r>
              <a:endParaRPr lang="en-US" sz="1600" b="1" dirty="0">
                <a:solidFill>
                  <a:srgbClr val="0C62A5"/>
                </a:solidFill>
              </a:endParaRPr>
            </a:p>
          </p:txBody>
        </p:sp>
      </p:grpSp>
      <p:sp>
        <p:nvSpPr>
          <p:cNvPr id="151" name="Rounded Rectangular Callout 86"/>
          <p:cNvSpPr/>
          <p:nvPr/>
        </p:nvSpPr>
        <p:spPr>
          <a:xfrm>
            <a:off x="261998" y="4581832"/>
            <a:ext cx="1362001" cy="604105"/>
          </a:xfrm>
          <a:prstGeom prst="wedgeRoundRectCallout">
            <a:avLst>
              <a:gd name="adj1" fmla="val 106432"/>
              <a:gd name="adj2" fmla="val -1790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376"/>
              </a:spcBef>
            </a:pPr>
            <a:r>
              <a:rPr lang="ru-RU" sz="1200" b="1" dirty="0">
                <a:solidFill>
                  <a:srgbClr val="0C62A5"/>
                </a:solidFill>
              </a:rPr>
              <a:t>Любые аппаратные сервера х86</a:t>
            </a:r>
            <a:endParaRPr lang="en-US" sz="1200" b="1" dirty="0">
              <a:solidFill>
                <a:srgbClr val="0C62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2561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/>
          <p:nvPr/>
        </p:nvGrpSpPr>
        <p:grpSpPr>
          <a:xfrm>
            <a:off x="5955037" y="3382325"/>
            <a:ext cx="6024927" cy="3282986"/>
            <a:chOff x="2735849" y="1889141"/>
            <a:chExt cx="4556102" cy="2692102"/>
          </a:xfrm>
        </p:grpSpPr>
        <p:pic>
          <p:nvPicPr>
            <p:cNvPr id="6" name="Picture 5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4835" y="3742998"/>
              <a:ext cx="661510" cy="415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89673" y="3581469"/>
              <a:ext cx="481880" cy="636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7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48098" y="3106514"/>
              <a:ext cx="662348" cy="254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7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4169" y="2956154"/>
              <a:ext cx="662348" cy="254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7"/>
            <p:cNvSpPr/>
            <p:nvPr/>
          </p:nvSpPr>
          <p:spPr>
            <a:xfrm>
              <a:off x="4663117" y="2705263"/>
              <a:ext cx="2194179" cy="66246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 b="1" dirty="0"/>
            </a:p>
          </p:txBody>
        </p:sp>
        <p:cxnSp>
          <p:nvCxnSpPr>
            <p:cNvPr id="11" name="Straight Connector 58"/>
            <p:cNvCxnSpPr/>
            <p:nvPr/>
          </p:nvCxnSpPr>
          <p:spPr>
            <a:xfrm>
              <a:off x="5782499" y="2195969"/>
              <a:ext cx="0" cy="363782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59"/>
            <p:cNvCxnSpPr/>
            <p:nvPr/>
          </p:nvCxnSpPr>
          <p:spPr>
            <a:xfrm>
              <a:off x="6586649" y="2150017"/>
              <a:ext cx="0" cy="283367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60"/>
            <p:cNvCxnSpPr/>
            <p:nvPr/>
          </p:nvCxnSpPr>
          <p:spPr>
            <a:xfrm>
              <a:off x="4978349" y="2195969"/>
              <a:ext cx="0" cy="490149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7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3244" y="2233319"/>
              <a:ext cx="662348" cy="254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2" descr="datacore3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143" y="2808651"/>
              <a:ext cx="655000" cy="376989"/>
            </a:xfrm>
            <a:prstGeom prst="rect">
              <a:avLst/>
            </a:prstGeom>
          </p:spPr>
        </p:pic>
        <p:pic>
          <p:nvPicPr>
            <p:cNvPr id="16" name="Picture 63" descr="datacore3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0214" y="2662121"/>
              <a:ext cx="655000" cy="376989"/>
            </a:xfrm>
            <a:prstGeom prst="rect">
              <a:avLst/>
            </a:prstGeom>
          </p:spPr>
        </p:pic>
        <p:cxnSp>
          <p:nvCxnSpPr>
            <p:cNvPr id="17" name="Straight Connector 64"/>
            <p:cNvCxnSpPr/>
            <p:nvPr/>
          </p:nvCxnSpPr>
          <p:spPr>
            <a:xfrm flipH="1">
              <a:off x="5608953" y="2855886"/>
              <a:ext cx="390212" cy="59989"/>
            </a:xfrm>
            <a:prstGeom prst="line">
              <a:avLst/>
            </a:prstGeom>
            <a:ln w="28575" cmpd="sng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65"/>
            <p:cNvCxnSpPr/>
            <p:nvPr/>
          </p:nvCxnSpPr>
          <p:spPr>
            <a:xfrm flipH="1">
              <a:off x="4977118" y="2434663"/>
              <a:ext cx="1611754" cy="252518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66"/>
            <p:cNvCxnSpPr/>
            <p:nvPr/>
          </p:nvCxnSpPr>
          <p:spPr>
            <a:xfrm>
              <a:off x="5291393" y="2636335"/>
              <a:ext cx="0" cy="245074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67"/>
            <p:cNvCxnSpPr/>
            <p:nvPr/>
          </p:nvCxnSpPr>
          <p:spPr>
            <a:xfrm>
              <a:off x="6244885" y="2486993"/>
              <a:ext cx="0" cy="245074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68"/>
            <p:cNvGrpSpPr/>
            <p:nvPr/>
          </p:nvGrpSpPr>
          <p:grpSpPr>
            <a:xfrm>
              <a:off x="4659370" y="2114566"/>
              <a:ext cx="647856" cy="270474"/>
              <a:chOff x="958850" y="1688501"/>
              <a:chExt cx="3266694" cy="1363817"/>
            </a:xfrm>
          </p:grpSpPr>
          <p:pic>
            <p:nvPicPr>
              <p:cNvPr id="50" name="Picture 92" descr="ap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7250" y="1688501"/>
                <a:ext cx="1577594" cy="909792"/>
              </a:xfrm>
              <a:prstGeom prst="rect">
                <a:avLst/>
              </a:prstGeom>
            </p:spPr>
          </p:pic>
          <p:pic>
            <p:nvPicPr>
              <p:cNvPr id="51" name="Picture 93" descr="ap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850" y="1859951"/>
                <a:ext cx="1577594" cy="909792"/>
              </a:xfrm>
              <a:prstGeom prst="rect">
                <a:avLst/>
              </a:prstGeom>
            </p:spPr>
          </p:pic>
          <p:pic>
            <p:nvPicPr>
              <p:cNvPr id="52" name="Picture 94" descr="ap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7950" y="1971076"/>
                <a:ext cx="1577594" cy="909792"/>
              </a:xfrm>
              <a:prstGeom prst="rect">
                <a:avLst/>
              </a:prstGeom>
            </p:spPr>
          </p:pic>
          <p:pic>
            <p:nvPicPr>
              <p:cNvPr id="53" name="Picture 95" descr="ap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9550" y="2142526"/>
                <a:ext cx="1577594" cy="909792"/>
              </a:xfrm>
              <a:prstGeom prst="rect">
                <a:avLst/>
              </a:prstGeom>
            </p:spPr>
          </p:pic>
        </p:grpSp>
        <p:pic>
          <p:nvPicPr>
            <p:cNvPr id="22" name="7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43819" y="2125369"/>
              <a:ext cx="662348" cy="254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oup 70"/>
            <p:cNvGrpSpPr/>
            <p:nvPr/>
          </p:nvGrpSpPr>
          <p:grpSpPr>
            <a:xfrm>
              <a:off x="5449945" y="2006616"/>
              <a:ext cx="647856" cy="270474"/>
              <a:chOff x="958850" y="1688501"/>
              <a:chExt cx="3266694" cy="1363817"/>
            </a:xfrm>
          </p:grpSpPr>
          <p:pic>
            <p:nvPicPr>
              <p:cNvPr id="46" name="Picture 88" descr="ap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7250" y="1688501"/>
                <a:ext cx="1577594" cy="909792"/>
              </a:xfrm>
              <a:prstGeom prst="rect">
                <a:avLst/>
              </a:prstGeom>
            </p:spPr>
          </p:pic>
          <p:pic>
            <p:nvPicPr>
              <p:cNvPr id="47" name="Picture 89" descr="ap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850" y="1859951"/>
                <a:ext cx="1577594" cy="909792"/>
              </a:xfrm>
              <a:prstGeom prst="rect">
                <a:avLst/>
              </a:prstGeom>
            </p:spPr>
          </p:pic>
          <p:pic>
            <p:nvPicPr>
              <p:cNvPr id="48" name="Picture 90" descr="ap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7950" y="1971076"/>
                <a:ext cx="1577594" cy="909792"/>
              </a:xfrm>
              <a:prstGeom prst="rect">
                <a:avLst/>
              </a:prstGeom>
            </p:spPr>
          </p:pic>
          <p:pic>
            <p:nvPicPr>
              <p:cNvPr id="49" name="Picture 91" descr="ap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9550" y="2142526"/>
                <a:ext cx="1577594" cy="909792"/>
              </a:xfrm>
              <a:prstGeom prst="rect">
                <a:avLst/>
              </a:prstGeom>
            </p:spPr>
          </p:pic>
        </p:grpSp>
        <p:pic>
          <p:nvPicPr>
            <p:cNvPr id="24" name="7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8044" y="2007894"/>
              <a:ext cx="662348" cy="254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Group 72"/>
            <p:cNvGrpSpPr/>
            <p:nvPr/>
          </p:nvGrpSpPr>
          <p:grpSpPr>
            <a:xfrm>
              <a:off x="6234170" y="1889141"/>
              <a:ext cx="647856" cy="270474"/>
              <a:chOff x="958850" y="1688501"/>
              <a:chExt cx="3266694" cy="1363817"/>
            </a:xfrm>
          </p:grpSpPr>
          <p:pic>
            <p:nvPicPr>
              <p:cNvPr id="42" name="Picture 84" descr="ap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7250" y="1688501"/>
                <a:ext cx="1577594" cy="909792"/>
              </a:xfrm>
              <a:prstGeom prst="rect">
                <a:avLst/>
              </a:prstGeom>
            </p:spPr>
          </p:pic>
          <p:pic>
            <p:nvPicPr>
              <p:cNvPr id="43" name="Picture 85" descr="ap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850" y="1859951"/>
                <a:ext cx="1577594" cy="909792"/>
              </a:xfrm>
              <a:prstGeom prst="rect">
                <a:avLst/>
              </a:prstGeom>
            </p:spPr>
          </p:pic>
          <p:pic>
            <p:nvPicPr>
              <p:cNvPr id="44" name="Picture 86" descr="ap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7950" y="1971076"/>
                <a:ext cx="1577594" cy="909792"/>
              </a:xfrm>
              <a:prstGeom prst="rect">
                <a:avLst/>
              </a:prstGeom>
            </p:spPr>
          </p:pic>
          <p:pic>
            <p:nvPicPr>
              <p:cNvPr id="45" name="Picture 87" descr="app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9550" y="2142526"/>
                <a:ext cx="1577594" cy="909792"/>
              </a:xfrm>
              <a:prstGeom prst="rect">
                <a:avLst/>
              </a:prstGeom>
            </p:spPr>
          </p:pic>
        </p:grpSp>
        <p:sp>
          <p:nvSpPr>
            <p:cNvPr id="26" name="Flowchart: Magnetic Disk 13"/>
            <p:cNvSpPr/>
            <p:nvPr/>
          </p:nvSpPr>
          <p:spPr>
            <a:xfrm>
              <a:off x="4210404" y="3301658"/>
              <a:ext cx="3081547" cy="1279585"/>
            </a:xfrm>
            <a:prstGeom prst="flowChartMagneticDisk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 cmpd="sng">
              <a:solidFill>
                <a:schemeClr val="bg1">
                  <a:lumMod val="65000"/>
                  <a:alpha val="77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67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35849" y="3185640"/>
              <a:ext cx="2414941" cy="346249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</a:rPr>
                <a:t>Физический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</a:rPr>
                <a:t>SAN</a:t>
              </a:r>
            </a:p>
          </p:txBody>
        </p:sp>
        <p:pic>
          <p:nvPicPr>
            <p:cNvPr id="28" name="Picture 77" descr="flasharray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463" y="3963684"/>
              <a:ext cx="626010" cy="39264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053672" y="4111757"/>
              <a:ext cx="1501095" cy="438581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</a:rPr>
                <a:t>Центральный пул СХД</a:t>
              </a:r>
            </a:p>
          </p:txBody>
        </p:sp>
        <p:cxnSp>
          <p:nvCxnSpPr>
            <p:cNvPr id="30" name="Straight Connector 79"/>
            <p:cNvCxnSpPr/>
            <p:nvPr/>
          </p:nvCxnSpPr>
          <p:spPr>
            <a:xfrm>
              <a:off x="4002921" y="4219134"/>
              <a:ext cx="293068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  <a:scene3d>
              <a:camera prst="isometricOffAxis1Right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5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66302" y="3950813"/>
              <a:ext cx="696514" cy="321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Group 179"/>
            <p:cNvGrpSpPr/>
            <p:nvPr/>
          </p:nvGrpSpPr>
          <p:grpSpPr>
            <a:xfrm>
              <a:off x="6106167" y="3317343"/>
              <a:ext cx="529402" cy="525995"/>
              <a:chOff x="5066514" y="3317343"/>
              <a:chExt cx="529402" cy="525995"/>
            </a:xfrm>
          </p:grpSpPr>
          <p:cxnSp>
            <p:nvCxnSpPr>
              <p:cNvPr id="39" name="Straight Connector 172"/>
              <p:cNvCxnSpPr/>
              <p:nvPr/>
            </p:nvCxnSpPr>
            <p:spPr>
              <a:xfrm flipH="1">
                <a:off x="5066514" y="3317343"/>
                <a:ext cx="529402" cy="82943"/>
              </a:xfrm>
              <a:prstGeom prst="line">
                <a:avLst/>
              </a:prstGeom>
              <a:ln w="6350" cmpd="sng">
                <a:solidFill>
                  <a:schemeClr val="tx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176"/>
              <p:cNvCxnSpPr/>
              <p:nvPr/>
            </p:nvCxnSpPr>
            <p:spPr>
              <a:xfrm>
                <a:off x="5595916" y="3317343"/>
                <a:ext cx="0" cy="525995"/>
              </a:xfrm>
              <a:prstGeom prst="line">
                <a:avLst/>
              </a:prstGeom>
              <a:ln w="6350" cmpd="sng">
                <a:solidFill>
                  <a:schemeClr val="tx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177"/>
              <p:cNvCxnSpPr/>
              <p:nvPr/>
            </p:nvCxnSpPr>
            <p:spPr>
              <a:xfrm>
                <a:off x="5066514" y="3400961"/>
                <a:ext cx="0" cy="245074"/>
              </a:xfrm>
              <a:prstGeom prst="line">
                <a:avLst/>
              </a:prstGeom>
              <a:ln w="6350" cmpd="sng">
                <a:solidFill>
                  <a:schemeClr val="tx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180"/>
            <p:cNvGrpSpPr/>
            <p:nvPr/>
          </p:nvGrpSpPr>
          <p:grpSpPr>
            <a:xfrm>
              <a:off x="4734375" y="3496174"/>
              <a:ext cx="743125" cy="539374"/>
              <a:chOff x="4852791" y="3317343"/>
              <a:chExt cx="743125" cy="539374"/>
            </a:xfrm>
          </p:grpSpPr>
          <p:cxnSp>
            <p:nvCxnSpPr>
              <p:cNvPr id="36" name="Straight Connector 181"/>
              <p:cNvCxnSpPr/>
              <p:nvPr/>
            </p:nvCxnSpPr>
            <p:spPr>
              <a:xfrm flipH="1">
                <a:off x="4852791" y="3317343"/>
                <a:ext cx="743125" cy="116428"/>
              </a:xfrm>
              <a:prstGeom prst="line">
                <a:avLst/>
              </a:prstGeom>
              <a:ln w="6350" cmpd="sng">
                <a:solidFill>
                  <a:schemeClr val="tx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82"/>
              <p:cNvCxnSpPr/>
              <p:nvPr/>
            </p:nvCxnSpPr>
            <p:spPr>
              <a:xfrm>
                <a:off x="5595916" y="3317343"/>
                <a:ext cx="0" cy="525995"/>
              </a:xfrm>
              <a:prstGeom prst="line">
                <a:avLst/>
              </a:prstGeom>
              <a:ln w="6350" cmpd="sng">
                <a:solidFill>
                  <a:schemeClr val="tx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183"/>
              <p:cNvCxnSpPr/>
              <p:nvPr/>
            </p:nvCxnSpPr>
            <p:spPr>
              <a:xfrm>
                <a:off x="4852791" y="3433771"/>
                <a:ext cx="0" cy="422946"/>
              </a:xfrm>
              <a:prstGeom prst="line">
                <a:avLst/>
              </a:prstGeom>
              <a:ln w="6350" cmpd="sng">
                <a:solidFill>
                  <a:schemeClr val="tx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53"/>
            <p:cNvCxnSpPr/>
            <p:nvPr/>
          </p:nvCxnSpPr>
          <p:spPr>
            <a:xfrm>
              <a:off x="5291393" y="3278424"/>
              <a:ext cx="0" cy="245074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4"/>
            <p:cNvCxnSpPr/>
            <p:nvPr/>
          </p:nvCxnSpPr>
          <p:spPr>
            <a:xfrm>
              <a:off x="6244885" y="3129082"/>
              <a:ext cx="0" cy="248344"/>
            </a:xfrm>
            <a:prstGeom prst="line">
              <a:avLst/>
            </a:prstGeom>
            <a:ln w="6350" cmpd="sng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Группа 108"/>
          <p:cNvGrpSpPr/>
          <p:nvPr/>
        </p:nvGrpSpPr>
        <p:grpSpPr>
          <a:xfrm>
            <a:off x="350618" y="1500203"/>
            <a:ext cx="6134917" cy="1618689"/>
            <a:chOff x="160953" y="1622133"/>
            <a:chExt cx="4601188" cy="1214017"/>
          </a:xfrm>
        </p:grpSpPr>
        <p:sp>
          <p:nvSpPr>
            <p:cNvPr id="110" name="TextBox 109"/>
            <p:cNvSpPr txBox="1"/>
            <p:nvPr/>
          </p:nvSpPr>
          <p:spPr>
            <a:xfrm>
              <a:off x="1824500" y="2489901"/>
              <a:ext cx="2417164" cy="346249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0000"/>
                  </a:solidFill>
                </a:rPr>
                <a:t>Конвергентная</a:t>
              </a:r>
              <a:r>
                <a:rPr lang="en-US" sz="24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</a:rPr>
                <a:t>SAN</a:t>
              </a:r>
            </a:p>
          </p:txBody>
        </p:sp>
        <p:grpSp>
          <p:nvGrpSpPr>
            <p:cNvPr id="111" name="Group 6"/>
            <p:cNvGrpSpPr/>
            <p:nvPr/>
          </p:nvGrpSpPr>
          <p:grpSpPr>
            <a:xfrm>
              <a:off x="160953" y="1622133"/>
              <a:ext cx="4601188" cy="1165734"/>
              <a:chOff x="85886" y="1569343"/>
              <a:chExt cx="5637574" cy="1428306"/>
            </a:xfrm>
          </p:grpSpPr>
          <p:grpSp>
            <p:nvGrpSpPr>
              <p:cNvPr id="112" name="Group 97"/>
              <p:cNvGrpSpPr/>
              <p:nvPr/>
            </p:nvGrpSpPr>
            <p:grpSpPr>
              <a:xfrm>
                <a:off x="2594530" y="1569343"/>
                <a:ext cx="3128930" cy="1046640"/>
                <a:chOff x="281266" y="2312438"/>
                <a:chExt cx="2445002" cy="817863"/>
              </a:xfrm>
            </p:grpSpPr>
            <p:sp>
              <p:nvSpPr>
                <p:cNvPr id="141" name="Rectangle 102"/>
                <p:cNvSpPr/>
                <p:nvPr/>
              </p:nvSpPr>
              <p:spPr>
                <a:xfrm>
                  <a:off x="281266" y="2767052"/>
                  <a:ext cx="2445002" cy="363249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6350" cmpd="sng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  <a:scene3d>
                  <a:camera prst="isometricOffAxis1Righ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3">
                    <a:ln>
                      <a:solidFill>
                        <a:schemeClr val="tx1"/>
                      </a:solidFill>
                      <a:prstDash val="sysDash"/>
                    </a:ln>
                  </a:endParaRPr>
                </a:p>
              </p:txBody>
            </p:sp>
            <p:grpSp>
              <p:nvGrpSpPr>
                <p:cNvPr id="142" name="Group 103"/>
                <p:cNvGrpSpPr/>
                <p:nvPr/>
              </p:nvGrpSpPr>
              <p:grpSpPr>
                <a:xfrm>
                  <a:off x="766008" y="2734864"/>
                  <a:ext cx="1638602" cy="385962"/>
                  <a:chOff x="-706227" y="2142817"/>
                  <a:chExt cx="2021467" cy="476143"/>
                </a:xfrm>
              </p:grpSpPr>
              <p:pic>
                <p:nvPicPr>
                  <p:cNvPr id="162" name="Picture 123" descr="storage-hw.pn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6531" y="2142817"/>
                    <a:ext cx="478709" cy="218492"/>
                  </a:xfrm>
                  <a:prstGeom prst="rect">
                    <a:avLst/>
                  </a:prstGeom>
                </p:spPr>
              </p:pic>
              <p:pic>
                <p:nvPicPr>
                  <p:cNvPr id="163" name="Picture 5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503477" y="2238342"/>
                    <a:ext cx="535618" cy="1813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4" name="Picture 125" descr="storage-hw.pn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373173" y="2342068"/>
                    <a:ext cx="478709" cy="218492"/>
                  </a:xfrm>
                  <a:prstGeom prst="rect">
                    <a:avLst/>
                  </a:prstGeom>
                </p:spPr>
              </p:pic>
              <p:pic>
                <p:nvPicPr>
                  <p:cNvPr id="165" name="Picture 5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-706227" y="2437593"/>
                    <a:ext cx="535618" cy="1813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43" name="74 Imagen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32281" y="2640515"/>
                  <a:ext cx="732236" cy="280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4" name="74 Imagen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634588" y="2481879"/>
                  <a:ext cx="732236" cy="280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5" name="Picture 106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6077" y="2312438"/>
                  <a:ext cx="349737" cy="201692"/>
                </a:xfrm>
                <a:prstGeom prst="rect">
                  <a:avLst/>
                </a:prstGeom>
              </p:spPr>
            </p:pic>
            <p:pic>
              <p:nvPicPr>
                <p:cNvPr id="146" name="Picture 107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7054" y="2350447"/>
                  <a:ext cx="349737" cy="201692"/>
                </a:xfrm>
                <a:prstGeom prst="rect">
                  <a:avLst/>
                </a:prstGeom>
              </p:spPr>
            </p:pic>
            <p:pic>
              <p:nvPicPr>
                <p:cNvPr id="147" name="Picture 108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511" y="2375082"/>
                  <a:ext cx="349737" cy="201692"/>
                </a:xfrm>
                <a:prstGeom prst="rect">
                  <a:avLst/>
                </a:prstGeom>
              </p:spPr>
            </p:pic>
            <p:cxnSp>
              <p:nvCxnSpPr>
                <p:cNvPr id="148" name="Straight Connector 109"/>
                <p:cNvCxnSpPr/>
                <p:nvPr/>
              </p:nvCxnSpPr>
              <p:spPr>
                <a:xfrm flipH="1">
                  <a:off x="1234779" y="2513091"/>
                  <a:ext cx="568823" cy="83588"/>
                </a:xfrm>
                <a:prstGeom prst="line">
                  <a:avLst/>
                </a:prstGeom>
                <a:ln w="63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9" name="Picture 110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5952" y="2474363"/>
                  <a:ext cx="349737" cy="201692"/>
                </a:xfrm>
                <a:prstGeom prst="rect">
                  <a:avLst/>
                </a:prstGeom>
              </p:spPr>
            </p:pic>
            <p:pic>
              <p:nvPicPr>
                <p:cNvPr id="150" name="Picture 111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929" y="2512372"/>
                  <a:ext cx="349737" cy="201692"/>
                </a:xfrm>
                <a:prstGeom prst="rect">
                  <a:avLst/>
                </a:prstGeom>
              </p:spPr>
            </p:pic>
            <p:pic>
              <p:nvPicPr>
                <p:cNvPr id="151" name="Picture 112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1386" y="2537007"/>
                  <a:ext cx="349737" cy="201692"/>
                </a:xfrm>
                <a:prstGeom prst="rect">
                  <a:avLst/>
                </a:prstGeom>
              </p:spPr>
            </p:pic>
            <p:pic>
              <p:nvPicPr>
                <p:cNvPr id="152" name="Picture 113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1161" y="2413182"/>
                  <a:ext cx="349737" cy="201692"/>
                </a:xfrm>
                <a:prstGeom prst="rect">
                  <a:avLst/>
                </a:prstGeom>
              </p:spPr>
            </p:pic>
            <p:pic>
              <p:nvPicPr>
                <p:cNvPr id="153" name="Picture 114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1036" y="2575107"/>
                  <a:ext cx="349737" cy="201692"/>
                </a:xfrm>
                <a:prstGeom prst="rect">
                  <a:avLst/>
                </a:prstGeom>
              </p:spPr>
            </p:pic>
            <p:grpSp>
              <p:nvGrpSpPr>
                <p:cNvPr id="154" name="Group 115"/>
                <p:cNvGrpSpPr/>
                <p:nvPr/>
              </p:nvGrpSpPr>
              <p:grpSpPr>
                <a:xfrm>
                  <a:off x="760842" y="2373961"/>
                  <a:ext cx="1606431" cy="399719"/>
                  <a:chOff x="1068326" y="1388100"/>
                  <a:chExt cx="1606431" cy="399719"/>
                </a:xfrm>
              </p:grpSpPr>
              <p:grpSp>
                <p:nvGrpSpPr>
                  <p:cNvPr id="155" name="Group 116"/>
                  <p:cNvGrpSpPr/>
                  <p:nvPr/>
                </p:nvGrpSpPr>
                <p:grpSpPr>
                  <a:xfrm>
                    <a:off x="2068454" y="1388100"/>
                    <a:ext cx="606303" cy="237787"/>
                    <a:chOff x="1369485" y="1389460"/>
                    <a:chExt cx="542391" cy="212722"/>
                  </a:xfrm>
                </p:grpSpPr>
                <p:pic>
                  <p:nvPicPr>
                    <p:cNvPr id="160" name="Picture 121" descr="app.png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99005" y="1389460"/>
                      <a:ext cx="312871" cy="1804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1" name="Picture 122" descr="datacore3.png"/>
                    <p:cNvPicPr>
                      <a:picLocks noChangeAspect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69485" y="1422400"/>
                      <a:ext cx="312364" cy="179782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156" name="Straight Connector 117"/>
                  <p:cNvCxnSpPr/>
                  <p:nvPr/>
                </p:nvCxnSpPr>
                <p:spPr>
                  <a:xfrm flipH="1">
                    <a:off x="1548284" y="1542897"/>
                    <a:ext cx="568823" cy="83588"/>
                  </a:xfrm>
                  <a:prstGeom prst="line">
                    <a:avLst/>
                  </a:prstGeom>
                  <a:ln w="28575" cap="rnd" cmpd="sng">
                    <a:solidFill>
                      <a:srgbClr val="DA9725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7" name="Group 118"/>
                  <p:cNvGrpSpPr/>
                  <p:nvPr/>
                </p:nvGrpSpPr>
                <p:grpSpPr>
                  <a:xfrm>
                    <a:off x="1068326" y="1550031"/>
                    <a:ext cx="606302" cy="237788"/>
                    <a:chOff x="1369485" y="1389460"/>
                    <a:chExt cx="542391" cy="212722"/>
                  </a:xfrm>
                </p:grpSpPr>
                <p:pic>
                  <p:nvPicPr>
                    <p:cNvPr id="158" name="Picture 119" descr="app.png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99005" y="1389460"/>
                      <a:ext cx="312871" cy="1804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9" name="Picture 120" descr="datacore3.png"/>
                    <p:cNvPicPr>
                      <a:picLocks noChangeAspect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69485" y="1422400"/>
                      <a:ext cx="312364" cy="179782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grpSp>
            <p:nvGrpSpPr>
              <p:cNvPr id="113" name="Group 128"/>
              <p:cNvGrpSpPr/>
              <p:nvPr/>
            </p:nvGrpSpPr>
            <p:grpSpPr>
              <a:xfrm>
                <a:off x="85886" y="1951009"/>
                <a:ext cx="3128930" cy="1046640"/>
                <a:chOff x="281266" y="2312438"/>
                <a:chExt cx="2445002" cy="817863"/>
              </a:xfrm>
            </p:grpSpPr>
            <p:sp>
              <p:nvSpPr>
                <p:cNvPr id="116" name="Rectangle 133"/>
                <p:cNvSpPr/>
                <p:nvPr/>
              </p:nvSpPr>
              <p:spPr>
                <a:xfrm>
                  <a:off x="281266" y="2767052"/>
                  <a:ext cx="2445002" cy="363249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6350" cmpd="sng">
                  <a:solidFill>
                    <a:schemeClr val="accent1">
                      <a:lumMod val="75000"/>
                    </a:schemeClr>
                  </a:solidFill>
                  <a:prstDash val="sysDash"/>
                </a:ln>
                <a:scene3d>
                  <a:camera prst="isometricOffAxis1Righ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33">
                    <a:ln>
                      <a:solidFill>
                        <a:schemeClr val="tx1"/>
                      </a:solidFill>
                      <a:prstDash val="sysDash"/>
                    </a:ln>
                  </a:endParaRPr>
                </a:p>
              </p:txBody>
            </p:sp>
            <p:grpSp>
              <p:nvGrpSpPr>
                <p:cNvPr id="117" name="Group 134"/>
                <p:cNvGrpSpPr/>
                <p:nvPr/>
              </p:nvGrpSpPr>
              <p:grpSpPr>
                <a:xfrm>
                  <a:off x="766008" y="2734864"/>
                  <a:ext cx="1638602" cy="385962"/>
                  <a:chOff x="-706227" y="2142817"/>
                  <a:chExt cx="2021467" cy="476143"/>
                </a:xfrm>
              </p:grpSpPr>
              <p:pic>
                <p:nvPicPr>
                  <p:cNvPr id="137" name="Picture 154" descr="storage-hw.pn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36531" y="2142817"/>
                    <a:ext cx="478709" cy="218492"/>
                  </a:xfrm>
                  <a:prstGeom prst="rect">
                    <a:avLst/>
                  </a:prstGeom>
                </p:spPr>
              </p:pic>
              <p:pic>
                <p:nvPicPr>
                  <p:cNvPr id="138" name="Picture 5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503477" y="2238342"/>
                    <a:ext cx="535618" cy="1813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9" name="Picture 156" descr="storage-hw.png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373173" y="2342068"/>
                    <a:ext cx="478709" cy="218492"/>
                  </a:xfrm>
                  <a:prstGeom prst="rect">
                    <a:avLst/>
                  </a:prstGeom>
                </p:spPr>
              </p:pic>
              <p:pic>
                <p:nvPicPr>
                  <p:cNvPr id="140" name="Picture 5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-706227" y="2437593"/>
                    <a:ext cx="535618" cy="18136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18" name="74 Imagen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632281" y="2640515"/>
                  <a:ext cx="732236" cy="280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9" name="74 Imagen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634588" y="2481879"/>
                  <a:ext cx="732236" cy="2809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20" name="Picture 137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96077" y="2312438"/>
                  <a:ext cx="349737" cy="201692"/>
                </a:xfrm>
                <a:prstGeom prst="rect">
                  <a:avLst/>
                </a:prstGeom>
              </p:spPr>
            </p:pic>
            <p:pic>
              <p:nvPicPr>
                <p:cNvPr id="121" name="Picture 138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7054" y="2350447"/>
                  <a:ext cx="349737" cy="201692"/>
                </a:xfrm>
                <a:prstGeom prst="rect">
                  <a:avLst/>
                </a:prstGeom>
              </p:spPr>
            </p:pic>
            <p:pic>
              <p:nvPicPr>
                <p:cNvPr id="122" name="Picture 139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1511" y="2375082"/>
                  <a:ext cx="349737" cy="201692"/>
                </a:xfrm>
                <a:prstGeom prst="rect">
                  <a:avLst/>
                </a:prstGeom>
              </p:spPr>
            </p:pic>
            <p:cxnSp>
              <p:nvCxnSpPr>
                <p:cNvPr id="123" name="Straight Connector 140"/>
                <p:cNvCxnSpPr/>
                <p:nvPr/>
              </p:nvCxnSpPr>
              <p:spPr>
                <a:xfrm flipH="1">
                  <a:off x="1234779" y="2513091"/>
                  <a:ext cx="568823" cy="83588"/>
                </a:xfrm>
                <a:prstGeom prst="line">
                  <a:avLst/>
                </a:prstGeom>
                <a:ln w="63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4" name="Picture 141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5952" y="2474363"/>
                  <a:ext cx="349737" cy="201692"/>
                </a:xfrm>
                <a:prstGeom prst="rect">
                  <a:avLst/>
                </a:prstGeom>
              </p:spPr>
            </p:pic>
            <p:pic>
              <p:nvPicPr>
                <p:cNvPr id="125" name="Picture 142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929" y="2512372"/>
                  <a:ext cx="349737" cy="201692"/>
                </a:xfrm>
                <a:prstGeom prst="rect">
                  <a:avLst/>
                </a:prstGeom>
              </p:spPr>
            </p:pic>
            <p:pic>
              <p:nvPicPr>
                <p:cNvPr id="126" name="Picture 143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1386" y="2537007"/>
                  <a:ext cx="349737" cy="201692"/>
                </a:xfrm>
                <a:prstGeom prst="rect">
                  <a:avLst/>
                </a:prstGeom>
              </p:spPr>
            </p:pic>
            <p:pic>
              <p:nvPicPr>
                <p:cNvPr id="127" name="Picture 144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1161" y="2413182"/>
                  <a:ext cx="349737" cy="201692"/>
                </a:xfrm>
                <a:prstGeom prst="rect">
                  <a:avLst/>
                </a:prstGeom>
              </p:spPr>
            </p:pic>
            <p:pic>
              <p:nvPicPr>
                <p:cNvPr id="128" name="Picture 145" descr="ap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1036" y="2575107"/>
                  <a:ext cx="349737" cy="201692"/>
                </a:xfrm>
                <a:prstGeom prst="rect">
                  <a:avLst/>
                </a:prstGeom>
              </p:spPr>
            </p:pic>
            <p:grpSp>
              <p:nvGrpSpPr>
                <p:cNvPr id="129" name="Group 146"/>
                <p:cNvGrpSpPr/>
                <p:nvPr/>
              </p:nvGrpSpPr>
              <p:grpSpPr>
                <a:xfrm>
                  <a:off x="760842" y="2373961"/>
                  <a:ext cx="1606431" cy="399719"/>
                  <a:chOff x="1068326" y="1388100"/>
                  <a:chExt cx="1606431" cy="399719"/>
                </a:xfrm>
              </p:grpSpPr>
              <p:grpSp>
                <p:nvGrpSpPr>
                  <p:cNvPr id="130" name="Group 147"/>
                  <p:cNvGrpSpPr/>
                  <p:nvPr/>
                </p:nvGrpSpPr>
                <p:grpSpPr>
                  <a:xfrm>
                    <a:off x="2068454" y="1388100"/>
                    <a:ext cx="606303" cy="237787"/>
                    <a:chOff x="1369485" y="1389460"/>
                    <a:chExt cx="542391" cy="212722"/>
                  </a:xfrm>
                </p:grpSpPr>
                <p:pic>
                  <p:nvPicPr>
                    <p:cNvPr id="135" name="Picture 152" descr="app.png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99005" y="1389460"/>
                      <a:ext cx="312871" cy="1804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6" name="Picture 153" descr="datacore3.png"/>
                    <p:cNvPicPr>
                      <a:picLocks noChangeAspect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69485" y="1422400"/>
                      <a:ext cx="312364" cy="179782"/>
                    </a:xfrm>
                    <a:prstGeom prst="rect">
                      <a:avLst/>
                    </a:prstGeom>
                  </p:spPr>
                </p:pic>
              </p:grpSp>
              <p:cxnSp>
                <p:nvCxnSpPr>
                  <p:cNvPr id="131" name="Straight Connector 148"/>
                  <p:cNvCxnSpPr/>
                  <p:nvPr/>
                </p:nvCxnSpPr>
                <p:spPr>
                  <a:xfrm flipH="1">
                    <a:off x="1548284" y="1542897"/>
                    <a:ext cx="568823" cy="83588"/>
                  </a:xfrm>
                  <a:prstGeom prst="line">
                    <a:avLst/>
                  </a:prstGeom>
                  <a:ln w="28575" cap="rnd" cmpd="sng">
                    <a:solidFill>
                      <a:srgbClr val="DA9725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2" name="Group 149"/>
                  <p:cNvGrpSpPr/>
                  <p:nvPr/>
                </p:nvGrpSpPr>
                <p:grpSpPr>
                  <a:xfrm>
                    <a:off x="1068326" y="1550031"/>
                    <a:ext cx="606302" cy="237788"/>
                    <a:chOff x="1369485" y="1389460"/>
                    <a:chExt cx="542391" cy="212722"/>
                  </a:xfrm>
                </p:grpSpPr>
                <p:pic>
                  <p:nvPicPr>
                    <p:cNvPr id="133" name="Picture 150" descr="app.png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99005" y="1389460"/>
                      <a:ext cx="312871" cy="1804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4" name="Picture 151" descr="datacore3.png"/>
                    <p:cNvPicPr>
                      <a:picLocks noChangeAspect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69485" y="1422400"/>
                      <a:ext cx="312364" cy="179782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cxnSp>
            <p:nvCxnSpPr>
              <p:cNvPr id="114" name="Straight Connector 158"/>
              <p:cNvCxnSpPr/>
              <p:nvPr/>
            </p:nvCxnSpPr>
            <p:spPr>
              <a:xfrm flipH="1">
                <a:off x="2755402" y="2072358"/>
                <a:ext cx="528682" cy="77690"/>
              </a:xfrm>
              <a:prstGeom prst="line">
                <a:avLst/>
              </a:prstGeom>
              <a:ln w="28575" cap="rnd" cmpd="sng">
                <a:solidFill>
                  <a:srgbClr val="DA972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59"/>
              <p:cNvCxnSpPr/>
              <p:nvPr/>
            </p:nvCxnSpPr>
            <p:spPr>
              <a:xfrm>
                <a:off x="3066009" y="2329366"/>
                <a:ext cx="0" cy="44402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0" name="Content Placeholder 2"/>
          <p:cNvSpPr txBox="1">
            <a:spLocks/>
          </p:cNvSpPr>
          <p:nvPr/>
        </p:nvSpPr>
        <p:spPr bwMode="auto">
          <a:xfrm>
            <a:off x="6616629" y="1170330"/>
            <a:ext cx="5416630" cy="272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1D08"/>
              </a:buClr>
              <a:buSzPct val="125000"/>
              <a:buFont typeface="Wingdings" pitchFamily="-72" charset="2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SzPct val="65000"/>
              <a:buFont typeface="Arial" pitchFamily="-72" charset="0"/>
              <a:buNone/>
              <a:defRPr sz="2500" b="1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-72" charset="0"/>
              <a:buNone/>
              <a:defRPr b="1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-72" charset="0"/>
              <a:buNone/>
              <a:defRPr b="1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-72" charset="0"/>
              <a:buNone/>
              <a:defRPr b="1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Трансформация 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DAS, Flash &amp; SSD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</a:rPr>
              <a:t> Virtual SAN</a:t>
            </a:r>
          </a:p>
          <a:p>
            <a:pPr marL="380990" indent="-38099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Запуск в качестве виртуальной машины на любом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сервере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приложений</a:t>
            </a:r>
          </a:p>
          <a:p>
            <a:pPr marL="380990" indent="-38099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Объединение локальных ресурсов хранения сервера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совместного использования с другими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узлами</a:t>
            </a:r>
          </a:p>
          <a:p>
            <a:pPr marL="380990" indent="-38099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sz="2133" dirty="0"/>
          </a:p>
        </p:txBody>
      </p:sp>
      <p:grpSp>
        <p:nvGrpSpPr>
          <p:cNvPr id="241" name="Группа 240"/>
          <p:cNvGrpSpPr/>
          <p:nvPr/>
        </p:nvGrpSpPr>
        <p:grpSpPr>
          <a:xfrm>
            <a:off x="6254174" y="2372428"/>
            <a:ext cx="2851721" cy="2257877"/>
            <a:chOff x="5242140" y="1768515"/>
            <a:chExt cx="603763" cy="760011"/>
          </a:xfrm>
        </p:grpSpPr>
        <p:cxnSp>
          <p:nvCxnSpPr>
            <p:cNvPr id="237" name="Прямая соединительная линия 236"/>
            <p:cNvCxnSpPr/>
            <p:nvPr/>
          </p:nvCxnSpPr>
          <p:spPr>
            <a:xfrm flipV="1">
              <a:off x="5242140" y="2428404"/>
              <a:ext cx="603763" cy="100122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Прямая соединительная линия 238"/>
            <p:cNvCxnSpPr/>
            <p:nvPr/>
          </p:nvCxnSpPr>
          <p:spPr>
            <a:xfrm flipH="1">
              <a:off x="5243443" y="1768515"/>
              <a:ext cx="7962" cy="760010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7" name="Título 3"/>
          <p:cNvSpPr txBox="1">
            <a:spLocks/>
          </p:cNvSpPr>
          <p:nvPr/>
        </p:nvSpPr>
        <p:spPr>
          <a:xfrm>
            <a:off x="193291" y="43388"/>
            <a:ext cx="11786673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</a:t>
            </a:r>
            <a:r>
              <a:rPr lang="ru-RU" sz="3200" b="1" dirty="0" err="1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</a:t>
            </a:r>
            <a:r>
              <a:rPr lang="ru-RU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–конвергентных и физических </a:t>
            </a:r>
            <a:r>
              <a:rPr lang="en-US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</a:t>
            </a:r>
            <a:endParaRPr lang="es-ES" sz="3200" b="1" dirty="0">
              <a:solidFill>
                <a:srgbClr val="CF11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42505" y="4101710"/>
            <a:ext cx="6600837" cy="2746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000" indent="-380990" algn="just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DA1D08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Убираем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ограничения для серверов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приложений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(производительность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, доступный объем)</a:t>
            </a:r>
            <a:endParaRPr lang="en-US" b="1" dirty="0">
              <a:solidFill>
                <a:schemeClr val="accent1">
                  <a:lumMod val="50000"/>
                </a:schemeClr>
              </a:solidFill>
              <a:ea typeface="ＭＳ Ｐゴシック" pitchFamily="-72" charset="-128"/>
              <a:cs typeface="ＭＳ Ｐゴシック" pitchFamily="-72" charset="-128"/>
            </a:endParaRPr>
          </a:p>
          <a:p>
            <a:pPr marL="756000" indent="-380990" algn="just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DA1D08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Быстрое локальное основное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хранилище, дополнительный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пул СХД</a:t>
            </a:r>
            <a:endParaRPr lang="en-US" b="1" dirty="0">
              <a:solidFill>
                <a:schemeClr val="accent1">
                  <a:lumMod val="50000"/>
                </a:schemeClr>
              </a:solidFill>
              <a:ea typeface="ＭＳ Ｐゴシック" pitchFamily="-72" charset="-128"/>
              <a:cs typeface="ＭＳ Ｐゴシック" pitchFamily="-72" charset="-128"/>
            </a:endParaRPr>
          </a:p>
          <a:p>
            <a:pPr marL="756000" indent="-380990" algn="just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DA1D08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Единый набор услуг для обоих топологий</a:t>
            </a:r>
            <a:endParaRPr lang="en-US" b="1" dirty="0">
              <a:solidFill>
                <a:schemeClr val="accent1">
                  <a:lumMod val="50000"/>
                </a:schemeClr>
              </a:solidFill>
              <a:ea typeface="ＭＳ Ｐゴシック" pitchFamily="-72" charset="-128"/>
              <a:cs typeface="ＭＳ Ｐゴシック" pitchFamily="-72" charset="-128"/>
            </a:endParaRPr>
          </a:p>
          <a:p>
            <a:pPr marL="756000" indent="-380990" algn="just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DA1D08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Централизованное предоставление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ресурсов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хранения и функционала</a:t>
            </a:r>
            <a:endParaRPr lang="en-US" b="1" dirty="0">
              <a:solidFill>
                <a:schemeClr val="accent1">
                  <a:lumMod val="50000"/>
                </a:schemeClr>
              </a:solidFill>
              <a:ea typeface="ＭＳ Ｐゴシック" pitchFamily="-72" charset="-128"/>
              <a:cs typeface="ＭＳ Ｐゴシック" pitchFamily="-72" charset="-128"/>
            </a:endParaRPr>
          </a:p>
          <a:p>
            <a:pPr marL="813150" lvl="1" indent="-342900" algn="just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DA1D08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Репликация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бэкапы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и управление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ＭＳ Ｐゴシック" pitchFamily="-72" charset="-128"/>
                <a:cs typeface="ＭＳ Ｐゴシック" pitchFamily="-72" charset="-128"/>
              </a:rPr>
              <a:t>из одной консоли</a:t>
            </a:r>
            <a:endParaRPr lang="en-US" b="1" dirty="0">
              <a:solidFill>
                <a:schemeClr val="accent1">
                  <a:lumMod val="50000"/>
                </a:schemeClr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80854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21"/>
          <p:cNvSpPr/>
          <p:nvPr/>
        </p:nvSpPr>
        <p:spPr>
          <a:xfrm>
            <a:off x="101600" y="2667000"/>
            <a:ext cx="12056533" cy="1938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3200" b="1" dirty="0" err="1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</a:t>
            </a:r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b="1" dirty="0" err="1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корвергентные</a:t>
            </a:r>
            <a:r>
              <a:rPr lang="ru-RU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системы</a:t>
            </a:r>
            <a:endParaRPr lang="es-ES" sz="3200" b="1" dirty="0">
              <a:solidFill>
                <a:srgbClr val="CF11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37" y="4020017"/>
            <a:ext cx="812319" cy="270400"/>
          </a:xfrm>
          <a:prstGeom prst="rect">
            <a:avLst/>
          </a:prstGeom>
        </p:spPr>
      </p:pic>
      <p:pic>
        <p:nvPicPr>
          <p:cNvPr id="6" name="Imagen 5" descr="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37" y="3935005"/>
            <a:ext cx="812319" cy="270400"/>
          </a:xfrm>
          <a:prstGeom prst="rect">
            <a:avLst/>
          </a:prstGeom>
        </p:spPr>
      </p:pic>
      <p:pic>
        <p:nvPicPr>
          <p:cNvPr id="7" name="Imagen 6" descr="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31" y="3451836"/>
            <a:ext cx="812319" cy="270400"/>
          </a:xfrm>
          <a:prstGeom prst="rect">
            <a:avLst/>
          </a:prstGeom>
        </p:spPr>
      </p:pic>
      <p:pic>
        <p:nvPicPr>
          <p:cNvPr id="8" name="Imagen 7" descr="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56" y="3652424"/>
            <a:ext cx="854219" cy="385936"/>
          </a:xfrm>
          <a:prstGeom prst="rect">
            <a:avLst/>
          </a:prstGeom>
        </p:spPr>
      </p:pic>
      <p:pic>
        <p:nvPicPr>
          <p:cNvPr id="9" name="Imagen 8" descr="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833" y="3555493"/>
            <a:ext cx="854219" cy="385936"/>
          </a:xfrm>
          <a:prstGeom prst="rect">
            <a:avLst/>
          </a:prstGeom>
        </p:spPr>
      </p:pic>
      <p:pic>
        <p:nvPicPr>
          <p:cNvPr id="10" name="Imagen 9" descr="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87" y="3282217"/>
            <a:ext cx="854219" cy="385936"/>
          </a:xfrm>
          <a:prstGeom prst="rect">
            <a:avLst/>
          </a:prstGeom>
        </p:spPr>
      </p:pic>
      <p:pic>
        <p:nvPicPr>
          <p:cNvPr id="11" name="Imagen 10" descr="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173" y="2715155"/>
            <a:ext cx="854219" cy="385936"/>
          </a:xfrm>
          <a:prstGeom prst="rect">
            <a:avLst/>
          </a:prstGeom>
        </p:spPr>
      </p:pic>
      <p:pic>
        <p:nvPicPr>
          <p:cNvPr id="12" name="Imagen 11" descr="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518" y="2894131"/>
            <a:ext cx="812319" cy="270400"/>
          </a:xfrm>
          <a:prstGeom prst="rect">
            <a:avLst/>
          </a:prstGeom>
        </p:spPr>
      </p:pic>
      <p:sp>
        <p:nvSpPr>
          <p:cNvPr id="16" name="TextBox 62"/>
          <p:cNvSpPr txBox="1"/>
          <p:nvPr/>
        </p:nvSpPr>
        <p:spPr>
          <a:xfrm>
            <a:off x="2043106" y="2430335"/>
            <a:ext cx="350411" cy="369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17" name="TextBox 62"/>
          <p:cNvSpPr txBox="1"/>
          <p:nvPr/>
        </p:nvSpPr>
        <p:spPr>
          <a:xfrm>
            <a:off x="4110819" y="2139955"/>
            <a:ext cx="350411" cy="369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18" name="TextBox 62"/>
          <p:cNvSpPr txBox="1"/>
          <p:nvPr/>
        </p:nvSpPr>
        <p:spPr>
          <a:xfrm>
            <a:off x="6151185" y="1837143"/>
            <a:ext cx="537962" cy="369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en-US" sz="1600" dirty="0"/>
              <a:t>3 …</a:t>
            </a:r>
          </a:p>
        </p:txBody>
      </p:sp>
      <p:sp>
        <p:nvSpPr>
          <p:cNvPr id="20" name="TextBox 62"/>
          <p:cNvSpPr txBox="1"/>
          <p:nvPr/>
        </p:nvSpPr>
        <p:spPr>
          <a:xfrm>
            <a:off x="9751834" y="1322496"/>
            <a:ext cx="642156" cy="369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121917" tIns="60959" rIns="121917" bIns="60959" rtlCol="0">
            <a:spAutoFit/>
          </a:bodyPr>
          <a:lstStyle/>
          <a:p>
            <a:pPr algn="ctr"/>
            <a:r>
              <a:rPr lang="en-US" sz="1600" dirty="0"/>
              <a:t>… 64</a:t>
            </a:r>
          </a:p>
        </p:txBody>
      </p:sp>
      <p:pic>
        <p:nvPicPr>
          <p:cNvPr id="21" name="Imagen 20" descr="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22" y="3293959"/>
            <a:ext cx="1825269" cy="695688"/>
          </a:xfrm>
          <a:prstGeom prst="rect">
            <a:avLst/>
          </a:prstGeom>
        </p:spPr>
      </p:pic>
      <p:pic>
        <p:nvPicPr>
          <p:cNvPr id="22" name="Imagen 21" descr="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55" y="2980501"/>
            <a:ext cx="1825269" cy="695688"/>
          </a:xfrm>
          <a:prstGeom prst="rect">
            <a:avLst/>
          </a:prstGeom>
        </p:spPr>
      </p:pic>
      <p:pic>
        <p:nvPicPr>
          <p:cNvPr id="23" name="Imagen 22" descr="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56" y="2710491"/>
            <a:ext cx="1825269" cy="695688"/>
          </a:xfrm>
          <a:prstGeom prst="rect">
            <a:avLst/>
          </a:prstGeom>
        </p:spPr>
      </p:pic>
      <p:pic>
        <p:nvPicPr>
          <p:cNvPr id="24" name="Imagen 23" descr="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578" y="2152188"/>
            <a:ext cx="1825269" cy="695688"/>
          </a:xfrm>
          <a:prstGeom prst="rect">
            <a:avLst/>
          </a:prstGeom>
        </p:spPr>
      </p:pic>
      <p:pic>
        <p:nvPicPr>
          <p:cNvPr id="28" name="Imagen 27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293" y="1841718"/>
            <a:ext cx="1791577" cy="747289"/>
          </a:xfrm>
          <a:prstGeom prst="rect">
            <a:avLst/>
          </a:prstGeom>
        </p:spPr>
      </p:pic>
      <p:pic>
        <p:nvPicPr>
          <p:cNvPr id="27" name="Imagen 26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57" y="2388106"/>
            <a:ext cx="1791577" cy="747289"/>
          </a:xfrm>
          <a:prstGeom prst="rect">
            <a:avLst/>
          </a:prstGeom>
        </p:spPr>
      </p:pic>
      <p:pic>
        <p:nvPicPr>
          <p:cNvPr id="26" name="Imagen 25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32" y="2658890"/>
            <a:ext cx="1791577" cy="747289"/>
          </a:xfrm>
          <a:prstGeom prst="rect">
            <a:avLst/>
          </a:prstGeom>
        </p:spPr>
      </p:pic>
      <p:cxnSp>
        <p:nvCxnSpPr>
          <p:cNvPr id="33" name="Conector recto 32"/>
          <p:cNvCxnSpPr/>
          <p:nvPr/>
        </p:nvCxnSpPr>
        <p:spPr>
          <a:xfrm flipV="1">
            <a:off x="2250894" y="1642533"/>
            <a:ext cx="7942973" cy="1134147"/>
          </a:xfrm>
          <a:prstGeom prst="line">
            <a:avLst/>
          </a:prstGeom>
          <a:ln cap="rnd">
            <a:solidFill>
              <a:srgbClr val="FFC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n 24" descr="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0" y="2967473"/>
            <a:ext cx="1791577" cy="74728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943983" y="4663406"/>
            <a:ext cx="7111394" cy="1496151"/>
            <a:chOff x="1474359" y="3497553"/>
            <a:chExt cx="5333545" cy="1122113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149" y="3529826"/>
              <a:ext cx="658839" cy="644896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217" y="3497553"/>
              <a:ext cx="555606" cy="63396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22" y="3500540"/>
              <a:ext cx="648490" cy="648490"/>
            </a:xfrm>
            <a:prstGeom prst="rect">
              <a:avLst/>
            </a:prstGeom>
          </p:spPr>
        </p:pic>
        <p:sp>
          <p:nvSpPr>
            <p:cNvPr id="40" name="CuadroTexto 39"/>
            <p:cNvSpPr txBox="1"/>
            <p:nvPr/>
          </p:nvSpPr>
          <p:spPr>
            <a:xfrm>
              <a:off x="1474359" y="4140196"/>
              <a:ext cx="1385572" cy="454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67" dirty="0">
                  <a:latin typeface="Calibri"/>
                  <a:cs typeface="Calibri"/>
                </a:rPr>
                <a:t>Масштабируется </a:t>
              </a:r>
              <a:endParaRPr lang="es-ES_tradnl" sz="1467" dirty="0">
                <a:latin typeface="Calibri"/>
                <a:cs typeface="Calibri"/>
              </a:endParaRPr>
            </a:p>
            <a:p>
              <a:pPr algn="ctr"/>
              <a:r>
                <a:rPr lang="ru-RU" sz="18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От </a:t>
              </a:r>
              <a:r>
                <a:rPr lang="es-ES_tradnl" sz="18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2 </a:t>
              </a:r>
              <a:r>
                <a:rPr lang="ru-RU" sz="18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до</a:t>
              </a:r>
              <a:r>
                <a:rPr lang="es-ES_tradnl" sz="18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 64</a:t>
              </a:r>
              <a:r>
                <a:rPr lang="ru-RU" sz="18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 узлов</a:t>
              </a:r>
              <a:endParaRPr lang="es-ES_tradnl" sz="1867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3922212" y="4165599"/>
              <a:ext cx="552074" cy="454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67" dirty="0">
                  <a:latin typeface="Calibri"/>
                  <a:cs typeface="Calibri"/>
                </a:rPr>
                <a:t>до</a:t>
              </a:r>
              <a:endParaRPr lang="es-ES_tradnl" sz="1467" dirty="0">
                <a:latin typeface="Calibri"/>
                <a:cs typeface="Calibri"/>
              </a:endParaRPr>
            </a:p>
            <a:p>
              <a:pPr algn="ctr"/>
              <a:r>
                <a:rPr lang="es-ES_tradnl" sz="18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64 PB</a:t>
              </a: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5618637" y="4157132"/>
              <a:ext cx="1189267" cy="454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67" dirty="0">
                  <a:latin typeface="Calibri"/>
                  <a:cs typeface="Calibri"/>
                </a:rPr>
                <a:t>Ускорение до</a:t>
              </a:r>
              <a:endParaRPr lang="es-ES_tradnl" sz="1467" dirty="0">
                <a:latin typeface="Calibri"/>
                <a:cs typeface="Calibri"/>
              </a:endParaRPr>
            </a:p>
            <a:p>
              <a:pPr algn="ctr"/>
              <a:r>
                <a:rPr lang="es-ES_tradnl" sz="18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100 </a:t>
              </a:r>
              <a:r>
                <a:rPr lang="ru-RU" sz="18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млн.</a:t>
              </a:r>
              <a:r>
                <a:rPr lang="es-ES_tradnl" sz="1867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/>
                  <a:cs typeface="Calibri"/>
                </a:rPr>
                <a:t> IOPS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226733" y="2777067"/>
            <a:ext cx="0" cy="541867"/>
          </a:xfrm>
          <a:prstGeom prst="line">
            <a:avLst/>
          </a:prstGeom>
          <a:ln cap="rnd">
            <a:solidFill>
              <a:srgbClr val="FFC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284133" y="2489200"/>
            <a:ext cx="0" cy="541867"/>
          </a:xfrm>
          <a:prstGeom prst="line">
            <a:avLst/>
          </a:prstGeom>
          <a:ln cap="rnd">
            <a:solidFill>
              <a:srgbClr val="FFC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307667" y="2218267"/>
            <a:ext cx="0" cy="524933"/>
          </a:xfrm>
          <a:prstGeom prst="line">
            <a:avLst/>
          </a:prstGeom>
          <a:ln cap="rnd">
            <a:solidFill>
              <a:srgbClr val="FFC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193867" y="1642533"/>
            <a:ext cx="0" cy="558800"/>
          </a:xfrm>
          <a:prstGeom prst="line">
            <a:avLst/>
          </a:prstGeom>
          <a:ln cap="rnd">
            <a:solidFill>
              <a:srgbClr val="FFCB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uadroTexto 47"/>
          <p:cNvSpPr txBox="1"/>
          <p:nvPr/>
        </p:nvSpPr>
        <p:spPr>
          <a:xfrm>
            <a:off x="605358" y="4038142"/>
            <a:ext cx="1141851" cy="318100"/>
          </a:xfrm>
          <a:prstGeom prst="rect">
            <a:avLst/>
          </a:prstGeom>
          <a:noFill/>
          <a:scene3d>
            <a:camera prst="isometricOffAxis1Right">
              <a:rot lat="1080000" lon="2004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s-ES_tradnl" sz="1467" dirty="0">
                <a:solidFill>
                  <a:schemeClr val="tx2"/>
                </a:solidFill>
                <a:latin typeface="Calibri"/>
              </a:rPr>
              <a:t>Storage Pool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8227313" y="2508617"/>
            <a:ext cx="447567" cy="96991"/>
            <a:chOff x="4373708" y="1121576"/>
            <a:chExt cx="335675" cy="72743"/>
          </a:xfrm>
          <a:scene3d>
            <a:camera prst="isometricOffAxis1Right"/>
            <a:lightRig rig="threePt" dir="t"/>
          </a:scene3d>
        </p:grpSpPr>
        <p:sp>
          <p:nvSpPr>
            <p:cNvPr id="46" name="Oval 45"/>
            <p:cNvSpPr/>
            <p:nvPr/>
          </p:nvSpPr>
          <p:spPr>
            <a:xfrm>
              <a:off x="4373708" y="1121576"/>
              <a:ext cx="72743" cy="727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4505174" y="1121576"/>
              <a:ext cx="72743" cy="727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636640" y="1121576"/>
              <a:ext cx="72743" cy="7274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49" name="CuadroTexto 58"/>
          <p:cNvSpPr txBox="1"/>
          <p:nvPr/>
        </p:nvSpPr>
        <p:spPr>
          <a:xfrm>
            <a:off x="7504348" y="2376971"/>
            <a:ext cx="570669" cy="297454"/>
          </a:xfrm>
          <a:prstGeom prst="rect">
            <a:avLst/>
          </a:prstGeom>
          <a:noFill/>
          <a:scene3d>
            <a:camera prst="isometricOffAxis1Right">
              <a:rot lat="1080000" lon="2004000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s-ES_tradnl" sz="1333" dirty="0">
                <a:latin typeface="Calibri"/>
              </a:rPr>
              <a:t>Hosts</a:t>
            </a:r>
          </a:p>
        </p:txBody>
      </p:sp>
    </p:spTree>
    <p:extLst>
      <p:ext uri="{BB962C8B-B14F-4D97-AF65-F5344CB8AC3E}">
        <p14:creationId xmlns:p14="http://schemas.microsoft.com/office/powerpoint/2010/main" val="386751498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06AE63-464D-4260-BCD0-3FB9729A4CB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s-ES" sz="3200" b="1" dirty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NAS/SAN </a:t>
            </a:r>
            <a:r>
              <a:rPr lang="es-ES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Унифицированное хранение данных</a:t>
            </a:r>
            <a:r>
              <a:rPr lang="es-ES" sz="3200" b="1" dirty="0" smtClean="0">
                <a:solidFill>
                  <a:srgbClr val="CF11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3200" b="1" dirty="0">
              <a:solidFill>
                <a:srgbClr val="CF11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17121" y="1318094"/>
            <a:ext cx="4734127" cy="5652929"/>
            <a:chOff x="3474245" y="1179677"/>
            <a:chExt cx="2609498" cy="3115951"/>
          </a:xfrm>
        </p:grpSpPr>
        <p:sp>
          <p:nvSpPr>
            <p:cNvPr id="5" name="TextBox 62"/>
            <p:cNvSpPr txBox="1"/>
            <p:nvPr/>
          </p:nvSpPr>
          <p:spPr>
            <a:xfrm>
              <a:off x="4476068" y="1179677"/>
              <a:ext cx="391569" cy="203578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lIns="121917" tIns="60959" rIns="121917" bIns="60959" rtlCol="0">
              <a:spAutoFit/>
            </a:bodyPr>
            <a:lstStyle/>
            <a:p>
              <a:pPr algn="ctr"/>
              <a:r>
                <a:rPr lang="en-US" sz="1600" dirty="0"/>
                <a:t>Hosts</a:t>
              </a:r>
            </a:p>
          </p:txBody>
        </p:sp>
        <p:sp>
          <p:nvSpPr>
            <p:cNvPr id="6" name="TextBox 62"/>
            <p:cNvSpPr txBox="1"/>
            <p:nvPr/>
          </p:nvSpPr>
          <p:spPr>
            <a:xfrm>
              <a:off x="3474245" y="2781562"/>
              <a:ext cx="600485" cy="158374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lIns="121917" tIns="60959" rIns="121917" bIns="60959" rtlCol="0">
              <a:spAutoFit/>
            </a:bodyPr>
            <a:lstStyle/>
            <a:p>
              <a:pPr algn="ctr"/>
              <a:r>
                <a:rPr lang="en-US" sz="1067" dirty="0"/>
                <a:t>CIFS/NFS (NAS)</a:t>
              </a:r>
            </a:p>
          </p:txBody>
        </p:sp>
        <p:sp>
          <p:nvSpPr>
            <p:cNvPr id="7" name="TextBox 62"/>
            <p:cNvSpPr txBox="1"/>
            <p:nvPr/>
          </p:nvSpPr>
          <p:spPr>
            <a:xfrm>
              <a:off x="5594591" y="2463930"/>
              <a:ext cx="489152" cy="158374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  <p:txBody>
            <a:bodyPr wrap="none" lIns="121917" tIns="60959" rIns="121917" bIns="60959" rtlCol="0">
              <a:spAutoFit/>
            </a:bodyPr>
            <a:lstStyle/>
            <a:p>
              <a:pPr algn="ctr"/>
              <a:r>
                <a:rPr lang="en-US" sz="1067" dirty="0"/>
                <a:t>Block (SAN)</a:t>
              </a:r>
            </a:p>
          </p:txBody>
        </p:sp>
        <p:cxnSp>
          <p:nvCxnSpPr>
            <p:cNvPr id="8" name="Conector recto 7"/>
            <p:cNvCxnSpPr/>
            <p:nvPr/>
          </p:nvCxnSpPr>
          <p:spPr>
            <a:xfrm>
              <a:off x="3771857" y="2555765"/>
              <a:ext cx="0" cy="236998"/>
            </a:xfrm>
            <a:prstGeom prst="line">
              <a:avLst/>
            </a:prstGeom>
            <a:ln w="12700" cap="rnd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5841547" y="2247990"/>
              <a:ext cx="0" cy="236998"/>
            </a:xfrm>
            <a:prstGeom prst="line">
              <a:avLst/>
            </a:prstGeom>
            <a:ln w="12700" cap="rnd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3771857" y="2076978"/>
              <a:ext cx="0" cy="205549"/>
            </a:xfrm>
            <a:prstGeom prst="line">
              <a:avLst/>
            </a:prstGeom>
            <a:ln w="12700" cap="rnd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>
              <a:off x="4850522" y="3058190"/>
              <a:ext cx="3336" cy="342221"/>
            </a:xfrm>
            <a:prstGeom prst="line">
              <a:avLst/>
            </a:prstGeom>
            <a:ln w="12700" cap="rnd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agen 17" descr="5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375" y="2715067"/>
              <a:ext cx="1083630" cy="413017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/>
          </p:nvSpPr>
          <p:spPr>
            <a:xfrm>
              <a:off x="3784600" y="3086100"/>
              <a:ext cx="2178050" cy="1209528"/>
            </a:xfrm>
            <a:prstGeom prst="rect">
              <a:avLst/>
            </a:prstGeom>
            <a:solidFill>
              <a:srgbClr val="BED9FB"/>
            </a:solidFill>
            <a:ln>
              <a:noFill/>
            </a:ln>
            <a:effectLst/>
            <a:scene3d>
              <a:camera prst="isometricOffAxis1To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 dirty="0"/>
            </a:p>
          </p:txBody>
        </p:sp>
        <p:cxnSp>
          <p:nvCxnSpPr>
            <p:cNvPr id="31" name="Conector recto 30"/>
            <p:cNvCxnSpPr/>
            <p:nvPr/>
          </p:nvCxnSpPr>
          <p:spPr>
            <a:xfrm flipV="1">
              <a:off x="5183876" y="1775884"/>
              <a:ext cx="653892" cy="89686"/>
            </a:xfrm>
            <a:prstGeom prst="line">
              <a:avLst/>
            </a:prstGeom>
            <a:ln w="12700" cap="rnd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 flipV="1">
              <a:off x="5183876" y="2491318"/>
              <a:ext cx="653892" cy="89686"/>
            </a:xfrm>
            <a:prstGeom prst="line">
              <a:avLst/>
            </a:prstGeom>
            <a:ln w="12700" cap="rnd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311751" y="1432293"/>
              <a:ext cx="1080878" cy="731745"/>
              <a:chOff x="4310033" y="1713170"/>
              <a:chExt cx="1316965" cy="891574"/>
            </a:xfrm>
          </p:grpSpPr>
          <p:pic>
            <p:nvPicPr>
              <p:cNvPr id="14" name="Imagen 13" descr="2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0033" y="2103706"/>
                <a:ext cx="1316965" cy="501038"/>
              </a:xfrm>
              <a:prstGeom prst="rect">
                <a:avLst/>
              </a:prstGeom>
            </p:spPr>
          </p:pic>
          <p:pic>
            <p:nvPicPr>
              <p:cNvPr id="15" name="Imagen 14" descr="1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673" y="1912138"/>
                <a:ext cx="1295685" cy="492942"/>
              </a:xfrm>
              <a:prstGeom prst="rect">
                <a:avLst/>
              </a:prstGeom>
            </p:spPr>
          </p:pic>
          <p:pic>
            <p:nvPicPr>
              <p:cNvPr id="17" name="Imagen 16" descr="1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673" y="1713170"/>
                <a:ext cx="1295685" cy="492942"/>
              </a:xfrm>
              <a:prstGeom prst="rect">
                <a:avLst/>
              </a:prstGeom>
            </p:spPr>
          </p:pic>
        </p:grpSp>
        <p:cxnSp>
          <p:nvCxnSpPr>
            <p:cNvPr id="29" name="Conector recto 28"/>
            <p:cNvCxnSpPr/>
            <p:nvPr/>
          </p:nvCxnSpPr>
          <p:spPr>
            <a:xfrm flipV="1">
              <a:off x="3774175" y="1987550"/>
              <a:ext cx="653892" cy="89686"/>
            </a:xfrm>
            <a:prstGeom prst="line">
              <a:avLst/>
            </a:prstGeom>
            <a:ln w="12700" cap="rnd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Imagen 18" descr="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821" y="2342003"/>
              <a:ext cx="1070738" cy="612865"/>
            </a:xfrm>
            <a:prstGeom prst="rect">
              <a:avLst/>
            </a:prstGeom>
          </p:spPr>
        </p:pic>
        <p:cxnSp>
          <p:nvCxnSpPr>
            <p:cNvPr id="32" name="Conector recto 31"/>
            <p:cNvCxnSpPr/>
            <p:nvPr/>
          </p:nvCxnSpPr>
          <p:spPr>
            <a:xfrm flipV="1">
              <a:off x="3774175" y="2702984"/>
              <a:ext cx="653892" cy="89686"/>
            </a:xfrm>
            <a:prstGeom prst="line">
              <a:avLst/>
            </a:prstGeom>
            <a:ln w="12700" cap="rnd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uadroTexto 33"/>
            <p:cNvSpPr txBox="1"/>
            <p:nvPr/>
          </p:nvSpPr>
          <p:spPr>
            <a:xfrm>
              <a:off x="3805495" y="3541518"/>
              <a:ext cx="417303" cy="152685"/>
            </a:xfrm>
            <a:prstGeom prst="rect">
              <a:avLst/>
            </a:prstGeom>
            <a:noFill/>
            <a:scene3d>
              <a:camera prst="isometricOffAxis1Right">
                <a:rot lat="1080000" lon="20040000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s-ES_tradnl" sz="1200" dirty="0">
                  <a:solidFill>
                    <a:schemeClr val="tx2">
                      <a:lumMod val="75000"/>
                    </a:schemeClr>
                  </a:solidFill>
                  <a:latin typeface="Calibri"/>
                </a:rPr>
                <a:t>Disk Pool</a:t>
              </a:r>
            </a:p>
          </p:txBody>
        </p:sp>
        <p:cxnSp>
          <p:nvCxnSpPr>
            <p:cNvPr id="30" name="Conector recto 46"/>
            <p:cNvCxnSpPr/>
            <p:nvPr/>
          </p:nvCxnSpPr>
          <p:spPr>
            <a:xfrm flipV="1">
              <a:off x="4486406" y="3195642"/>
              <a:ext cx="704850" cy="101661"/>
            </a:xfrm>
            <a:prstGeom prst="line">
              <a:avLst/>
            </a:prstGeom>
            <a:ln w="12700" cap="rnd" cmpd="sng" algn="ctr">
              <a:solidFill>
                <a:schemeClr val="tx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15"/>
            <p:cNvCxnSpPr/>
            <p:nvPr/>
          </p:nvCxnSpPr>
          <p:spPr>
            <a:xfrm>
              <a:off x="4484232" y="3297303"/>
              <a:ext cx="0" cy="166608"/>
            </a:xfrm>
            <a:prstGeom prst="line">
              <a:avLst/>
            </a:prstGeom>
            <a:ln w="12700" cap="rnd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15"/>
            <p:cNvCxnSpPr/>
            <p:nvPr/>
          </p:nvCxnSpPr>
          <p:spPr>
            <a:xfrm>
              <a:off x="5195432" y="3195703"/>
              <a:ext cx="0" cy="172958"/>
            </a:xfrm>
            <a:prstGeom prst="line">
              <a:avLst/>
            </a:prstGeom>
            <a:ln w="12700" cap="rnd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4366952" y="3355696"/>
              <a:ext cx="970477" cy="421447"/>
              <a:chOff x="4368736" y="3355696"/>
              <a:chExt cx="970477" cy="421447"/>
            </a:xfrm>
          </p:grpSpPr>
          <p:pic>
            <p:nvPicPr>
              <p:cNvPr id="39" name="Imagen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8736" y="3450946"/>
                <a:ext cx="271977" cy="326197"/>
              </a:xfrm>
              <a:prstGeom prst="rect">
                <a:avLst/>
              </a:prstGeom>
            </p:spPr>
          </p:pic>
          <p:pic>
            <p:nvPicPr>
              <p:cNvPr id="40" name="Imagen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986" y="3400146"/>
                <a:ext cx="271977" cy="326197"/>
              </a:xfrm>
              <a:prstGeom prst="rect">
                <a:avLst/>
              </a:prstGeom>
            </p:spPr>
          </p:pic>
          <p:pic>
            <p:nvPicPr>
              <p:cNvPr id="42" name="Imagen 21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236" y="3355696"/>
                <a:ext cx="271977" cy="326197"/>
              </a:xfrm>
              <a:prstGeom prst="rect">
                <a:avLst/>
              </a:prstGeom>
            </p:spPr>
          </p:pic>
        </p:grpSp>
        <p:pic>
          <p:nvPicPr>
            <p:cNvPr id="36" name="Picture 35" descr="7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094" y="1949016"/>
              <a:ext cx="394316" cy="370488"/>
            </a:xfrm>
            <a:prstGeom prst="rect">
              <a:avLst/>
            </a:prstGeom>
          </p:spPr>
        </p:pic>
        <p:pic>
          <p:nvPicPr>
            <p:cNvPr id="38" name="Picture 37" descr="6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7" y="2250841"/>
              <a:ext cx="456578" cy="352810"/>
            </a:xfrm>
            <a:prstGeom prst="rect">
              <a:avLst/>
            </a:prstGeom>
          </p:spPr>
        </p:pic>
        <p:cxnSp>
          <p:nvCxnSpPr>
            <p:cNvPr id="11" name="Conector recto 10"/>
            <p:cNvCxnSpPr/>
            <p:nvPr/>
          </p:nvCxnSpPr>
          <p:spPr>
            <a:xfrm>
              <a:off x="5841547" y="1772728"/>
              <a:ext cx="0" cy="223681"/>
            </a:xfrm>
            <a:prstGeom prst="line">
              <a:avLst/>
            </a:prstGeom>
            <a:ln w="12700" cap="rnd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6451247" y="1246127"/>
            <a:ext cx="5649755" cy="399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indent="-457189" defTabSz="914080" fontAlgn="base">
              <a:lnSpc>
                <a:spcPct val="90000"/>
              </a:lnSpc>
              <a:spcBef>
                <a:spcPts val="1440"/>
              </a:spcBef>
              <a:spcAft>
                <a:spcPct val="0"/>
              </a:spcAft>
              <a:buClr>
                <a:srgbClr val="C82F22"/>
              </a:buClr>
              <a:buSzPct val="120000"/>
              <a:buFont typeface="Wingdings" charset="2"/>
              <a:buChar char="§"/>
              <a:tabLst>
                <a:tab pos="914400" algn="l"/>
              </a:tabLst>
            </a:pPr>
            <a:r>
              <a:rPr lang="en-US" sz="2400" b="1" dirty="0">
                <a:solidFill>
                  <a:srgbClr val="002060"/>
                </a:solidFill>
                <a:ea typeface="ＭＳ Ｐゴシック" pitchFamily="-72" charset="-128"/>
              </a:rPr>
              <a:t>SAN</a:t>
            </a:r>
            <a:r>
              <a:rPr lang="ru-RU" sz="2400" b="1" dirty="0">
                <a:solidFill>
                  <a:srgbClr val="002060"/>
                </a:solidFill>
                <a:ea typeface="ＭＳ Ｐゴシック" pitchFamily="-72" charset="-128"/>
              </a:rPr>
              <a:t> &amp; </a:t>
            </a:r>
            <a:r>
              <a:rPr lang="en-US" sz="2400" b="1" dirty="0">
                <a:solidFill>
                  <a:srgbClr val="002060"/>
                </a:solidFill>
                <a:ea typeface="ＭＳ Ｐゴシック" pitchFamily="-72" charset="-128"/>
              </a:rPr>
              <a:t>NAS</a:t>
            </a:r>
            <a:r>
              <a:rPr lang="ru-RU" sz="2400" b="1" dirty="0">
                <a:solidFill>
                  <a:srgbClr val="002060"/>
                </a:solidFill>
                <a:ea typeface="ＭＳ Ｐゴシック" pitchFamily="-72" charset="-128"/>
              </a:rPr>
              <a:t> в лучшем исполнении</a:t>
            </a:r>
          </a:p>
          <a:p>
            <a:pPr marL="457189" lvl="1" indent="-457189" defTabSz="914080" fontAlgn="base">
              <a:lnSpc>
                <a:spcPct val="90000"/>
              </a:lnSpc>
              <a:spcBef>
                <a:spcPts val="1440"/>
              </a:spcBef>
              <a:spcAft>
                <a:spcPct val="0"/>
              </a:spcAft>
              <a:buClr>
                <a:srgbClr val="C82F22"/>
              </a:buClr>
              <a:buSzPct val="120000"/>
              <a:buFont typeface="Wingdings" charset="2"/>
              <a:buChar char="§"/>
              <a:tabLst>
                <a:tab pos="914400" algn="l"/>
              </a:tabLst>
            </a:pPr>
            <a:r>
              <a:rPr lang="ru-RU" sz="2400" b="1" dirty="0">
                <a:solidFill>
                  <a:srgbClr val="002060"/>
                </a:solidFill>
                <a:ea typeface="ＭＳ Ｐゴシック" pitchFamily="-72" charset="-128"/>
              </a:rPr>
              <a:t>Использует возможности </a:t>
            </a:r>
            <a:r>
              <a:rPr lang="en-US" sz="2400" b="1" dirty="0">
                <a:solidFill>
                  <a:srgbClr val="002060"/>
                </a:solidFill>
                <a:ea typeface="ＭＳ Ｐゴシック" pitchFamily="-72" charset="-128"/>
              </a:rPr>
              <a:t>Windows Server 2012</a:t>
            </a:r>
            <a:endParaRPr lang="ru-RU" sz="2400" b="1" dirty="0">
              <a:solidFill>
                <a:srgbClr val="002060"/>
              </a:solidFill>
              <a:ea typeface="ＭＳ Ｐゴシック" pitchFamily="-72" charset="-128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20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NFS &amp; SMB (CIFS) </a:t>
            </a:r>
            <a:endParaRPr lang="ru-RU" sz="2000" dirty="0" smtClean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ru-RU" sz="2000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Отказоустойчивая кластеризация </a:t>
            </a:r>
          </a:p>
          <a:p>
            <a:pPr marL="457189" lvl="1" indent="-457189" defTabSz="914080" fontAlgn="base">
              <a:lnSpc>
                <a:spcPct val="90000"/>
              </a:lnSpc>
              <a:spcBef>
                <a:spcPts val="1440"/>
              </a:spcBef>
              <a:spcAft>
                <a:spcPct val="0"/>
              </a:spcAft>
              <a:buClr>
                <a:srgbClr val="C82F22"/>
              </a:buClr>
              <a:buSzPct val="120000"/>
              <a:buFont typeface="Wingdings" charset="2"/>
              <a:buChar char="§"/>
              <a:tabLst>
                <a:tab pos="914400" algn="l"/>
              </a:tabLst>
            </a:pPr>
            <a:r>
              <a:rPr lang="ru-RU" sz="2400" b="1" dirty="0">
                <a:solidFill>
                  <a:srgbClr val="002060"/>
                </a:solidFill>
                <a:ea typeface="ＭＳ Ｐゴシック" pitchFamily="-72" charset="-128"/>
              </a:rPr>
              <a:t>Обеспечивает высокую доступность файлового доступа к блочному хранилищу</a:t>
            </a:r>
          </a:p>
          <a:p>
            <a:pPr marL="457189" lvl="1" indent="-457189" defTabSz="914080" fontAlgn="base">
              <a:lnSpc>
                <a:spcPct val="90000"/>
              </a:lnSpc>
              <a:spcBef>
                <a:spcPts val="1440"/>
              </a:spcBef>
              <a:spcAft>
                <a:spcPct val="0"/>
              </a:spcAft>
              <a:buClr>
                <a:srgbClr val="C82F22"/>
              </a:buClr>
              <a:buSzPct val="120000"/>
              <a:buFont typeface="Wingdings" charset="2"/>
              <a:buChar char="§"/>
              <a:tabLst>
                <a:tab pos="914400" algn="l"/>
              </a:tabLst>
            </a:pPr>
            <a:r>
              <a:rPr lang="ru-RU" sz="2400" b="1" dirty="0">
                <a:solidFill>
                  <a:srgbClr val="002060"/>
                </a:solidFill>
                <a:ea typeface="ＭＳ Ｐゴシック" pitchFamily="-72" charset="-128"/>
              </a:rPr>
              <a:t>Улучшает производительность благодаря кэшированию</a:t>
            </a:r>
          </a:p>
        </p:txBody>
      </p:sp>
    </p:spTree>
    <p:extLst>
      <p:ext uri="{BB962C8B-B14F-4D97-AF65-F5344CB8AC3E}">
        <p14:creationId xmlns:p14="http://schemas.microsoft.com/office/powerpoint/2010/main" val="40423176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398128182,C:\Users\agonzalez\Documents\Launch\DataCore_SANsymphonyV_Technical_Features_28Jan11_pptx\Media.ppcx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DataCore">
      <a:dk1>
        <a:srgbClr val="000000"/>
      </a:dk1>
      <a:lt1>
        <a:srgbClr val="FFFFFF"/>
      </a:lt1>
      <a:dk2>
        <a:srgbClr val="094CA0"/>
      </a:dk2>
      <a:lt2>
        <a:srgbClr val="7B7B7B"/>
      </a:lt2>
      <a:accent1>
        <a:srgbClr val="094CA0"/>
      </a:accent1>
      <a:accent2>
        <a:srgbClr val="FF0000"/>
      </a:accent2>
      <a:accent3>
        <a:srgbClr val="009F50"/>
      </a:accent3>
      <a:accent4>
        <a:srgbClr val="FFB400"/>
      </a:accent4>
      <a:accent5>
        <a:srgbClr val="7B7B7B"/>
      </a:accent5>
      <a:accent6>
        <a:srgbClr val="FF6633"/>
      </a:accent6>
      <a:hlink>
        <a:srgbClr val="094CA0"/>
      </a:hlink>
      <a:folHlink>
        <a:srgbClr val="5C5C5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Тема1" id="{C0ABB800-97A8-4644-AC3C-C92966F83EDC}" vid="{93E0D8FF-AC93-480A-B6CF-F33CACB30F70}"/>
    </a:ext>
  </a:extLst>
</a:theme>
</file>

<file path=ppt/theme/theme3.xml><?xml version="1.0" encoding="utf-8"?>
<a:theme xmlns:a="http://schemas.openxmlformats.org/drawingml/2006/main" name="1_Тема1">
  <a:themeElements>
    <a:clrScheme name="DataCore">
      <a:dk1>
        <a:srgbClr val="000000"/>
      </a:dk1>
      <a:lt1>
        <a:srgbClr val="FFFFFF"/>
      </a:lt1>
      <a:dk2>
        <a:srgbClr val="094CA0"/>
      </a:dk2>
      <a:lt2>
        <a:srgbClr val="7B7B7B"/>
      </a:lt2>
      <a:accent1>
        <a:srgbClr val="094CA0"/>
      </a:accent1>
      <a:accent2>
        <a:srgbClr val="FF0000"/>
      </a:accent2>
      <a:accent3>
        <a:srgbClr val="009F50"/>
      </a:accent3>
      <a:accent4>
        <a:srgbClr val="FFB400"/>
      </a:accent4>
      <a:accent5>
        <a:srgbClr val="7B7B7B"/>
      </a:accent5>
      <a:accent6>
        <a:srgbClr val="FF6633"/>
      </a:accent6>
      <a:hlink>
        <a:srgbClr val="094CA0"/>
      </a:hlink>
      <a:folHlink>
        <a:srgbClr val="5C5C5C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Тема1" id="{C0ABB800-97A8-4644-AC3C-C92966F83EDC}" vid="{93E0D8FF-AC93-480A-B6CF-F33CACB30F7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2829</TotalTime>
  <Words>1303</Words>
  <Application>Microsoft Macintosh PowerPoint</Application>
  <PresentationFormat>Другой</PresentationFormat>
  <Paragraphs>246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Тема1</vt:lpstr>
      <vt:lpstr>1_Тема1</vt:lpstr>
      <vt:lpstr>SANsymphony™-V10</vt:lpstr>
      <vt:lpstr>Обратная сторона прогресса</vt:lpstr>
      <vt:lpstr>Факторы определяющие стоимость</vt:lpstr>
      <vt:lpstr>Простой пример экономии при покупке новой СХД</vt:lpstr>
      <vt:lpstr>Независимость от аппаратных средств</vt:lpstr>
      <vt:lpstr> Кроссплатформенная инфраструктура хранения данных</vt:lpstr>
      <vt:lpstr>Презентация PowerPoint</vt:lpstr>
      <vt:lpstr>Гипер – корвергентные системы</vt:lpstr>
      <vt:lpstr>NAS/SAN (Унифицированное хранение данных)</vt:lpstr>
      <vt:lpstr>Презентация PowerPoint</vt:lpstr>
      <vt:lpstr>Эталонный функционал СХД?</vt:lpstr>
      <vt:lpstr>Единая программная Платформа для любых СХД</vt:lpstr>
      <vt:lpstr>В мир дешевых СХД Hi-End уровня</vt:lpstr>
      <vt:lpstr>«Лаборатория Касперского»: DataCore для десятка петабайт данных и ускорения Microsoft Hyper-V </vt:lpstr>
      <vt:lpstr>Презентация PowerPoint</vt:lpstr>
      <vt:lpstr> Программное СХД. Резюме. </vt:lpstr>
      <vt:lpstr>Cпасибо!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SANsymphony™-V10</dc:title>
  <dc:creator>Vlad.Galileiskyi@bakotech.com</dc:creator>
  <cp:lastModifiedBy>Kirill Tolstov</cp:lastModifiedBy>
  <cp:revision>72</cp:revision>
  <dcterms:created xsi:type="dcterms:W3CDTF">2015-02-02T09:23:17Z</dcterms:created>
  <dcterms:modified xsi:type="dcterms:W3CDTF">2015-02-04T10:14:57Z</dcterms:modified>
</cp:coreProperties>
</file>